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2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F18499-FFBD-4BB1-8D48-1C84A67E64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CDAC0C-5D05-4FB5-97D6-834F989623D9}" type="datetimeFigureOut">
              <a:rPr lang="en-US" smtClean="0"/>
              <a:t>9/22/2014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F18499-FFBD-4BB1-8D48-1C84A67E6427}" type="slidenum">
              <a:rPr lang="en-US" smtClean="0"/>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FCDAC0C-5D05-4FB5-97D6-834F989623D9}" type="datetimeFigureOut">
              <a:rPr lang="en-US" smtClean="0"/>
              <a:t>9/22/2014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5F18499-FFBD-4BB1-8D48-1C84A67E64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Federal Policy Update</a:t>
            </a:r>
            <a:endParaRPr lang="en-US" dirty="0"/>
          </a:p>
        </p:txBody>
      </p:sp>
      <p:sp>
        <p:nvSpPr>
          <p:cNvPr id="3" name="Subtitle 2"/>
          <p:cNvSpPr>
            <a:spLocks noGrp="1"/>
          </p:cNvSpPr>
          <p:nvPr>
            <p:ph type="subTitle" idx="1"/>
          </p:nvPr>
        </p:nvSpPr>
        <p:spPr>
          <a:xfrm>
            <a:off x="722376" y="3685032"/>
            <a:ext cx="7772400" cy="2563368"/>
          </a:xfrm>
        </p:spPr>
        <p:txBody>
          <a:bodyPr>
            <a:normAutofit/>
          </a:bodyPr>
          <a:lstStyle/>
          <a:p>
            <a:pPr algn="ctr">
              <a:spcAft>
                <a:spcPts val="600"/>
              </a:spcAft>
            </a:pPr>
            <a:endParaRPr lang="en-US" dirty="0" smtClean="0"/>
          </a:p>
          <a:p>
            <a:pPr algn="ctr">
              <a:spcAft>
                <a:spcPts val="600"/>
              </a:spcAft>
            </a:pPr>
            <a:r>
              <a:rPr lang="en-US" dirty="0" smtClean="0"/>
              <a:t>Presented by</a:t>
            </a:r>
          </a:p>
          <a:p>
            <a:pPr algn="ctr">
              <a:spcAft>
                <a:spcPts val="600"/>
              </a:spcAft>
            </a:pPr>
            <a:r>
              <a:rPr lang="en-US" b="1" dirty="0" smtClean="0"/>
              <a:t>The New England Fuel Institute</a:t>
            </a:r>
          </a:p>
          <a:p>
            <a:pPr algn="ctr">
              <a:spcAft>
                <a:spcPts val="600"/>
              </a:spcAft>
            </a:pPr>
            <a:r>
              <a:rPr lang="en-US" dirty="0"/>
              <a:t>a</a:t>
            </a:r>
            <a:r>
              <a:rPr lang="en-US" dirty="0" smtClean="0"/>
              <a:t>t the</a:t>
            </a:r>
            <a:endParaRPr lang="en-US" dirty="0"/>
          </a:p>
          <a:p>
            <a:pPr algn="ctr">
              <a:spcAft>
                <a:spcPts val="600"/>
              </a:spcAft>
            </a:pPr>
            <a:r>
              <a:rPr lang="en-US" b="1" dirty="0" smtClean="0"/>
              <a:t>Southern New England Energy Conference</a:t>
            </a:r>
          </a:p>
          <a:p>
            <a:pPr algn="ctr">
              <a:spcAft>
                <a:spcPts val="600"/>
              </a:spcAft>
            </a:pPr>
            <a:r>
              <a:rPr lang="en-US" i="1" dirty="0" smtClean="0"/>
              <a:t>September 23, 2014</a:t>
            </a:r>
            <a:endParaRPr lang="en-US"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3636" y="990600"/>
            <a:ext cx="2133600" cy="1519068"/>
          </a:xfrm>
          <a:prstGeom prst="rect">
            <a:avLst/>
          </a:prstGeom>
        </p:spPr>
      </p:pic>
    </p:spTree>
    <p:extLst>
      <p:ext uri="{BB962C8B-B14F-4D97-AF65-F5344CB8AC3E}">
        <p14:creationId xmlns:p14="http://schemas.microsoft.com/office/powerpoint/2010/main" val="240922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Senate Races to Watch</a:t>
            </a:r>
            <a:endParaRPr lang="en-US" dirty="0"/>
          </a:p>
        </p:txBody>
      </p:sp>
      <p:sp>
        <p:nvSpPr>
          <p:cNvPr id="3" name="Content Placeholder 2"/>
          <p:cNvSpPr>
            <a:spLocks noGrp="1"/>
          </p:cNvSpPr>
          <p:nvPr>
            <p:ph idx="1"/>
          </p:nvPr>
        </p:nvSpPr>
        <p:spPr>
          <a:xfrm>
            <a:off x="502920" y="530352"/>
            <a:ext cx="8183880" cy="4422648"/>
          </a:xfrm>
        </p:spPr>
        <p:txBody>
          <a:bodyPr>
            <a:normAutofit/>
          </a:bodyPr>
          <a:lstStyle/>
          <a:p>
            <a:r>
              <a:rPr lang="en-US" b="1" dirty="0" smtClean="0"/>
              <a:t>Other Democrat Seats at Risk:</a:t>
            </a:r>
          </a:p>
          <a:p>
            <a:pPr marL="804672" lvl="1" indent="-457200">
              <a:buFont typeface="+mj-lt"/>
              <a:buAutoNum type="arabicPeriod"/>
            </a:pPr>
            <a:r>
              <a:rPr lang="en-US" dirty="0"/>
              <a:t>Iowa (Open) – Braley (D) vs. Ernst (R)</a:t>
            </a:r>
          </a:p>
          <a:p>
            <a:pPr marL="804672" lvl="1" indent="-457200">
              <a:buFont typeface="+mj-lt"/>
              <a:buAutoNum type="arabicPeriod"/>
            </a:pPr>
            <a:r>
              <a:rPr lang="en-US" dirty="0" smtClean="0"/>
              <a:t>Colorado </a:t>
            </a:r>
            <a:r>
              <a:rPr lang="en-US" dirty="0"/>
              <a:t>– Sen. Udall (D) vs. Gardner (R)</a:t>
            </a:r>
          </a:p>
          <a:p>
            <a:pPr marL="804672" lvl="1" indent="-457200">
              <a:buFont typeface="+mj-lt"/>
              <a:buAutoNum type="arabicPeriod"/>
            </a:pPr>
            <a:r>
              <a:rPr lang="en-US" dirty="0" smtClean="0"/>
              <a:t>Michigan </a:t>
            </a:r>
            <a:r>
              <a:rPr lang="en-US" dirty="0"/>
              <a:t>(Open</a:t>
            </a:r>
            <a:r>
              <a:rPr lang="en-US" dirty="0" smtClean="0"/>
              <a:t>) – Peters (D) vs. Land (R)</a:t>
            </a:r>
            <a:endParaRPr lang="en-US" dirty="0"/>
          </a:p>
          <a:p>
            <a:pPr marL="804672" lvl="1" indent="-457200">
              <a:buFont typeface="+mj-lt"/>
              <a:buAutoNum type="arabicPeriod"/>
            </a:pPr>
            <a:r>
              <a:rPr lang="en-US" dirty="0" smtClean="0"/>
              <a:t>North Carolina – Sen. Hagan (D) vs. </a:t>
            </a:r>
            <a:r>
              <a:rPr lang="en-US" dirty="0" err="1" smtClean="0"/>
              <a:t>Tillis</a:t>
            </a:r>
            <a:r>
              <a:rPr lang="en-US" dirty="0" smtClean="0"/>
              <a:t> (R)</a:t>
            </a:r>
          </a:p>
          <a:p>
            <a:pPr lvl="1"/>
            <a:endParaRPr lang="en-US" sz="1200" dirty="0"/>
          </a:p>
          <a:p>
            <a:r>
              <a:rPr lang="en-US" b="1" dirty="0" smtClean="0"/>
              <a:t>Three Republican Seats at Risk:</a:t>
            </a:r>
          </a:p>
          <a:p>
            <a:pPr marL="804672" lvl="1" indent="-457200">
              <a:buFont typeface="+mj-lt"/>
              <a:buAutoNum type="arabicPeriod"/>
            </a:pPr>
            <a:r>
              <a:rPr lang="en-US" sz="2200" dirty="0" smtClean="0"/>
              <a:t>Kansas - Roberts (R) vs. </a:t>
            </a:r>
            <a:r>
              <a:rPr lang="en-US" sz="2200" dirty="0" err="1" smtClean="0"/>
              <a:t>Orman</a:t>
            </a:r>
            <a:r>
              <a:rPr lang="en-US" sz="2200" dirty="0" smtClean="0"/>
              <a:t> (I) vs. Taylor (D)</a:t>
            </a:r>
          </a:p>
          <a:p>
            <a:pPr marL="804672" lvl="1" indent="-457200">
              <a:buFont typeface="+mj-lt"/>
              <a:buAutoNum type="arabicPeriod"/>
            </a:pPr>
            <a:r>
              <a:rPr lang="en-US" dirty="0"/>
              <a:t>Georgia (Open) – Perdue (R) vs. Nunn (D)</a:t>
            </a:r>
          </a:p>
          <a:p>
            <a:pPr marL="804672" lvl="1" indent="-457200">
              <a:buFont typeface="+mj-lt"/>
              <a:buAutoNum type="arabicPeriod"/>
            </a:pPr>
            <a:r>
              <a:rPr lang="en-US" dirty="0" smtClean="0"/>
              <a:t>Kentucky - Sen. McConnell (R) vs. Grimes (D)</a:t>
            </a:r>
            <a:endParaRPr lang="en-US" dirty="0"/>
          </a:p>
        </p:txBody>
      </p:sp>
    </p:spTree>
    <p:extLst>
      <p:ext uri="{BB962C8B-B14F-4D97-AF65-F5344CB8AC3E}">
        <p14:creationId xmlns:p14="http://schemas.microsoft.com/office/powerpoint/2010/main" val="2591397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“Lame Duck” Agenda</a:t>
            </a:r>
            <a:endParaRPr lang="en-US" dirty="0"/>
          </a:p>
        </p:txBody>
      </p:sp>
      <p:sp>
        <p:nvSpPr>
          <p:cNvPr id="3" name="Content Placeholder 2"/>
          <p:cNvSpPr>
            <a:spLocks noGrp="1"/>
          </p:cNvSpPr>
          <p:nvPr>
            <p:ph idx="1"/>
          </p:nvPr>
        </p:nvSpPr>
        <p:spPr>
          <a:xfrm>
            <a:off x="502920" y="530352"/>
            <a:ext cx="8183880" cy="4803648"/>
          </a:xfrm>
        </p:spPr>
        <p:txBody>
          <a:bodyPr/>
          <a:lstStyle/>
          <a:p>
            <a:r>
              <a:rPr lang="en-US" dirty="0" smtClean="0"/>
              <a:t>Lame Duck Session (Nov. 10</a:t>
            </a:r>
            <a:r>
              <a:rPr lang="en-US" baseline="30000" dirty="0" smtClean="0"/>
              <a:t>th</a:t>
            </a:r>
            <a:r>
              <a:rPr lang="en-US" dirty="0" smtClean="0"/>
              <a:t> - Dec. 11</a:t>
            </a:r>
            <a:r>
              <a:rPr lang="en-US" baseline="30000" dirty="0"/>
              <a:t>th</a:t>
            </a:r>
            <a:r>
              <a:rPr lang="en-US" dirty="0" smtClean="0"/>
              <a:t>) </a:t>
            </a:r>
          </a:p>
          <a:p>
            <a:r>
              <a:rPr lang="en-US" dirty="0" smtClean="0"/>
              <a:t>Must-pass Legislation:</a:t>
            </a:r>
          </a:p>
          <a:p>
            <a:pPr lvl="1"/>
            <a:r>
              <a:rPr lang="en-US" dirty="0" smtClean="0">
                <a:solidFill>
                  <a:srgbClr val="002060"/>
                </a:solidFill>
              </a:rPr>
              <a:t>Final FY2015 Spending Bill</a:t>
            </a:r>
          </a:p>
          <a:p>
            <a:pPr lvl="1"/>
            <a:r>
              <a:rPr lang="en-US" dirty="0" smtClean="0">
                <a:solidFill>
                  <a:srgbClr val="002060"/>
                </a:solidFill>
              </a:rPr>
              <a:t>“Tax Extenders” – Biodiesel Tax Credit, Home Efficiency Tax Credit, Small Business Credits</a:t>
            </a:r>
          </a:p>
          <a:p>
            <a:r>
              <a:rPr lang="en-US" dirty="0" smtClean="0"/>
              <a:t>Might-pass Legislation:</a:t>
            </a:r>
          </a:p>
          <a:p>
            <a:pPr lvl="1"/>
            <a:r>
              <a:rPr lang="en-US" dirty="0" smtClean="0">
                <a:solidFill>
                  <a:srgbClr val="002060"/>
                </a:solidFill>
              </a:rPr>
              <a:t>Bills requiring studies into Hours-of-Service and Trans. Worker Identification Credential (</a:t>
            </a:r>
            <a:r>
              <a:rPr lang="en-US" dirty="0" err="1" smtClean="0">
                <a:solidFill>
                  <a:srgbClr val="002060"/>
                </a:solidFill>
              </a:rPr>
              <a:t>TWIC</a:t>
            </a:r>
            <a:r>
              <a:rPr lang="en-US" dirty="0" smtClean="0">
                <a:solidFill>
                  <a:srgbClr val="002060"/>
                </a:solidFill>
              </a:rPr>
              <a:t>)</a:t>
            </a:r>
          </a:p>
          <a:p>
            <a:r>
              <a:rPr lang="en-US" dirty="0" smtClean="0"/>
              <a:t>Propane Supply Legislation Introduced</a:t>
            </a:r>
          </a:p>
          <a:p>
            <a:r>
              <a:rPr lang="en-US" u="sng" dirty="0"/>
              <a:t>Control of Senate will </a:t>
            </a:r>
            <a:r>
              <a:rPr lang="en-US" u="sng" dirty="0" smtClean="0"/>
              <a:t>affect the Agenda</a:t>
            </a:r>
            <a:endParaRPr lang="en-US" u="sng" dirty="0"/>
          </a:p>
          <a:p>
            <a:endParaRPr lang="en-US" dirty="0" smtClean="0"/>
          </a:p>
        </p:txBody>
      </p:sp>
    </p:spTree>
    <p:extLst>
      <p:ext uri="{BB962C8B-B14F-4D97-AF65-F5344CB8AC3E}">
        <p14:creationId xmlns:p14="http://schemas.microsoft.com/office/powerpoint/2010/main" val="932623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DEMOCRATS WIN SENATE</a:t>
            </a:r>
            <a:endParaRPr lang="en-US" dirty="0"/>
          </a:p>
        </p:txBody>
      </p:sp>
      <p:sp>
        <p:nvSpPr>
          <p:cNvPr id="3" name="Content Placeholder 2"/>
          <p:cNvSpPr>
            <a:spLocks noGrp="1"/>
          </p:cNvSpPr>
          <p:nvPr>
            <p:ph idx="1"/>
          </p:nvPr>
        </p:nvSpPr>
        <p:spPr>
          <a:xfrm>
            <a:off x="502920" y="530352"/>
            <a:ext cx="8183880" cy="4727448"/>
          </a:xfrm>
        </p:spPr>
        <p:txBody>
          <a:bodyPr>
            <a:normAutofit/>
          </a:bodyPr>
          <a:lstStyle/>
          <a:p>
            <a:pPr marL="0" indent="0" algn="ctr">
              <a:buNone/>
            </a:pPr>
            <a:r>
              <a:rPr lang="en-US" dirty="0" smtClean="0">
                <a:solidFill>
                  <a:srgbClr val="C00000"/>
                </a:solidFill>
              </a:rPr>
              <a:t>MORE</a:t>
            </a:r>
          </a:p>
          <a:p>
            <a:pPr marL="0" indent="0" algn="ctr">
              <a:buNone/>
            </a:pPr>
            <a:r>
              <a:rPr lang="en-US" dirty="0" smtClean="0">
                <a:solidFill>
                  <a:srgbClr val="C00000"/>
                </a:solidFill>
              </a:rPr>
              <a:t>OF THE</a:t>
            </a:r>
          </a:p>
          <a:p>
            <a:pPr marL="0" indent="0" algn="ctr">
              <a:buNone/>
            </a:pPr>
            <a:r>
              <a:rPr lang="en-US" sz="6000" b="1" dirty="0" smtClean="0">
                <a:solidFill>
                  <a:srgbClr val="C00000"/>
                </a:solidFill>
              </a:rPr>
              <a:t>SAME</a:t>
            </a:r>
          </a:p>
          <a:p>
            <a:endParaRPr lang="en-US" sz="1200" i="1" dirty="0"/>
          </a:p>
          <a:p>
            <a:pPr marL="0" indent="0">
              <a:buNone/>
            </a:pPr>
            <a:r>
              <a:rPr lang="en-US" i="1" dirty="0" smtClean="0"/>
              <a:t>(But seriously, if they did something…)</a:t>
            </a:r>
          </a:p>
          <a:p>
            <a:r>
              <a:rPr lang="en-US" dirty="0" smtClean="0"/>
              <a:t>Changes to the Motor Fuels Tax?</a:t>
            </a:r>
          </a:p>
          <a:p>
            <a:r>
              <a:rPr lang="en-US" dirty="0" smtClean="0"/>
              <a:t>CFTC Reauthorization</a:t>
            </a:r>
          </a:p>
          <a:p>
            <a:r>
              <a:rPr lang="en-US" dirty="0" smtClean="0"/>
              <a:t>Energy efficiency legislation</a:t>
            </a:r>
          </a:p>
          <a:p>
            <a:r>
              <a:rPr lang="en-US" dirty="0" smtClean="0"/>
              <a:t>Modest tax reform</a:t>
            </a:r>
            <a:endParaRPr lang="en-US" dirty="0"/>
          </a:p>
        </p:txBody>
      </p:sp>
    </p:spTree>
    <p:extLst>
      <p:ext uri="{BB962C8B-B14F-4D97-AF65-F5344CB8AC3E}">
        <p14:creationId xmlns:p14="http://schemas.microsoft.com/office/powerpoint/2010/main" val="1810181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REPUBLICANS WIN SENATE</a:t>
            </a:r>
            <a:endParaRPr lang="en-US" dirty="0"/>
          </a:p>
        </p:txBody>
      </p:sp>
      <p:sp>
        <p:nvSpPr>
          <p:cNvPr id="3" name="Content Placeholder 2"/>
          <p:cNvSpPr>
            <a:spLocks noGrp="1"/>
          </p:cNvSpPr>
          <p:nvPr>
            <p:ph idx="1"/>
          </p:nvPr>
        </p:nvSpPr>
        <p:spPr>
          <a:xfrm>
            <a:off x="502920" y="530352"/>
            <a:ext cx="8183880" cy="4651248"/>
          </a:xfrm>
        </p:spPr>
        <p:txBody>
          <a:bodyPr/>
          <a:lstStyle/>
          <a:p>
            <a:r>
              <a:rPr lang="en-US" dirty="0" smtClean="0"/>
              <a:t>Comprehensive </a:t>
            </a:r>
            <a:r>
              <a:rPr lang="en-US" dirty="0"/>
              <a:t>Tax Reform</a:t>
            </a:r>
          </a:p>
          <a:p>
            <a:r>
              <a:rPr lang="en-US" dirty="0" smtClean="0"/>
              <a:t>Roll-back Dodd-Frank Trading Reforms</a:t>
            </a:r>
          </a:p>
          <a:p>
            <a:r>
              <a:rPr lang="en-US" dirty="0" smtClean="0"/>
              <a:t>Change Obamacare Employer Mandate</a:t>
            </a:r>
          </a:p>
          <a:p>
            <a:r>
              <a:rPr lang="en-US" dirty="0" smtClean="0"/>
              <a:t>Approve Keystone XL &amp; LNG Exports</a:t>
            </a:r>
          </a:p>
          <a:p>
            <a:r>
              <a:rPr lang="en-US" dirty="0" smtClean="0"/>
              <a:t>Deregulate Nat Gas Pipeline Permitting</a:t>
            </a:r>
          </a:p>
          <a:p>
            <a:r>
              <a:rPr lang="en-US" dirty="0" smtClean="0"/>
              <a:t>“Messaging Legislation” for 2016</a:t>
            </a:r>
          </a:p>
          <a:p>
            <a:pPr lvl="1"/>
            <a:r>
              <a:rPr lang="en-US" dirty="0" smtClean="0">
                <a:solidFill>
                  <a:srgbClr val="002060"/>
                </a:solidFill>
              </a:rPr>
              <a:t>Lift of Restrictions on U.S. Oil &amp; Gas Drilling</a:t>
            </a:r>
          </a:p>
          <a:p>
            <a:pPr lvl="1"/>
            <a:r>
              <a:rPr lang="en-US" dirty="0" smtClean="0">
                <a:solidFill>
                  <a:srgbClr val="002060"/>
                </a:solidFill>
              </a:rPr>
              <a:t>Ban Federal Regulation of Greenhouse Gases</a:t>
            </a:r>
            <a:endParaRPr lang="en-US" dirty="0">
              <a:solidFill>
                <a:srgbClr val="002060"/>
              </a:solidFill>
            </a:endParaRPr>
          </a:p>
          <a:p>
            <a:pPr lvl="1"/>
            <a:r>
              <a:rPr lang="en-US" dirty="0" smtClean="0">
                <a:solidFill>
                  <a:srgbClr val="002060"/>
                </a:solidFill>
              </a:rPr>
              <a:t>Require Administration to Seek Congressional Approval for Costly Regulations</a:t>
            </a:r>
          </a:p>
          <a:p>
            <a:endParaRPr lang="en-US" dirty="0"/>
          </a:p>
        </p:txBody>
      </p:sp>
    </p:spTree>
    <p:extLst>
      <p:ext uri="{BB962C8B-B14F-4D97-AF65-F5344CB8AC3E}">
        <p14:creationId xmlns:p14="http://schemas.microsoft.com/office/powerpoint/2010/main" val="1414180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THERE IS A TIE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2562" y="990600"/>
            <a:ext cx="3668929" cy="3463081"/>
          </a:xfrm>
        </p:spPr>
      </p:pic>
      <p:sp>
        <p:nvSpPr>
          <p:cNvPr id="5" name="TextBox 4"/>
          <p:cNvSpPr txBox="1"/>
          <p:nvPr/>
        </p:nvSpPr>
        <p:spPr>
          <a:xfrm>
            <a:off x="2369127" y="4650431"/>
            <a:ext cx="4495800" cy="461665"/>
          </a:xfrm>
          <a:prstGeom prst="rect">
            <a:avLst/>
          </a:prstGeom>
          <a:noFill/>
        </p:spPr>
        <p:txBody>
          <a:bodyPr wrap="square" rtlCol="0">
            <a:spAutoFit/>
          </a:bodyPr>
          <a:lstStyle/>
          <a:p>
            <a:pPr algn="ctr"/>
            <a:r>
              <a:rPr lang="en-US" sz="2400" dirty="0" smtClean="0"/>
              <a:t>“Uh oh… better call Joe”</a:t>
            </a:r>
            <a:endParaRPr lang="en-US" sz="2400" dirty="0"/>
          </a:p>
        </p:txBody>
      </p:sp>
    </p:spTree>
    <p:extLst>
      <p:ext uri="{BB962C8B-B14F-4D97-AF65-F5344CB8AC3E}">
        <p14:creationId xmlns:p14="http://schemas.microsoft.com/office/powerpoint/2010/main" val="183094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Regulations</a:t>
            </a:r>
            <a:endParaRPr lang="en-US" b="1" dirty="0"/>
          </a:p>
        </p:txBody>
      </p:sp>
      <p:sp>
        <p:nvSpPr>
          <p:cNvPr id="3" name="Text Placeholder 2"/>
          <p:cNvSpPr>
            <a:spLocks noGrp="1"/>
          </p:cNvSpPr>
          <p:nvPr>
            <p:ph type="body" idx="1"/>
          </p:nvPr>
        </p:nvSpPr>
        <p:spPr/>
        <p:txBody>
          <a:bodyPr/>
          <a:lstStyle/>
          <a:p>
            <a:r>
              <a:rPr lang="en-US" dirty="0" smtClean="0"/>
              <a:t>Mark S. Morgan Esq., NEFI Regulatory Counsel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0291" y="457200"/>
            <a:ext cx="3200400" cy="4267200"/>
          </a:xfrm>
          <a:prstGeom prst="rect">
            <a:avLst/>
          </a:prstGeom>
        </p:spPr>
      </p:pic>
    </p:spTree>
    <p:extLst>
      <p:ext uri="{BB962C8B-B14F-4D97-AF65-F5344CB8AC3E}">
        <p14:creationId xmlns:p14="http://schemas.microsoft.com/office/powerpoint/2010/main" val="3747013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752600"/>
            <a:ext cx="7772400" cy="2209800"/>
          </a:xfrm>
        </p:spPr>
        <p:txBody>
          <a:bodyPr>
            <a:normAutofit fontScale="90000"/>
          </a:bodyPr>
          <a:lstStyle/>
          <a:p>
            <a:pPr algn="ctr"/>
            <a:r>
              <a:rPr lang="en-US" dirty="0" smtClean="0">
                <a:solidFill>
                  <a:srgbClr val="002060"/>
                </a:solidFill>
              </a:rPr>
              <a:t> FIVE MOST FREQUENTLY CITED FEDERAL REGULATORY</a:t>
            </a:r>
            <a:br>
              <a:rPr lang="en-US" dirty="0" smtClean="0">
                <a:solidFill>
                  <a:srgbClr val="002060"/>
                </a:solidFill>
              </a:rPr>
            </a:br>
            <a:r>
              <a:rPr lang="en-US" dirty="0" smtClean="0">
                <a:solidFill>
                  <a:srgbClr val="002060"/>
                </a:solidFill>
              </a:rPr>
              <a:t>VIOLATIONS</a:t>
            </a:r>
            <a:endParaRPr lang="en-US" dirty="0">
              <a:solidFill>
                <a:srgbClr val="002060"/>
              </a:solidFill>
            </a:endParaRPr>
          </a:p>
        </p:txBody>
      </p:sp>
    </p:spTree>
    <p:extLst>
      <p:ext uri="{BB962C8B-B14F-4D97-AF65-F5344CB8AC3E}">
        <p14:creationId xmlns:p14="http://schemas.microsoft.com/office/powerpoint/2010/main" val="3238337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r>
              <a:rPr lang="en-US" sz="3000" dirty="0" smtClean="0">
                <a:solidFill>
                  <a:srgbClr val="002060"/>
                </a:solidFill>
              </a:rPr>
              <a:t>#1. CDL Driver Failure to Wear Seatbelt</a:t>
            </a:r>
            <a:endParaRPr lang="en-US" sz="3000" dirty="0">
              <a:solidFill>
                <a:srgbClr val="002060"/>
              </a:solidFill>
            </a:endParaRPr>
          </a:p>
        </p:txBody>
      </p:sp>
      <p:sp>
        <p:nvSpPr>
          <p:cNvPr id="3" name="Content Placeholder 2"/>
          <p:cNvSpPr>
            <a:spLocks noGrp="1"/>
          </p:cNvSpPr>
          <p:nvPr>
            <p:ph idx="1"/>
          </p:nvPr>
        </p:nvSpPr>
        <p:spPr>
          <a:xfrm>
            <a:off x="533400" y="1676400"/>
            <a:ext cx="8183880" cy="4187952"/>
          </a:xfrm>
        </p:spPr>
        <p:txBody>
          <a:bodyPr>
            <a:normAutofit fontScale="85000" lnSpcReduction="20000"/>
          </a:bodyPr>
          <a:lstStyle/>
          <a:p>
            <a:pPr>
              <a:buNone/>
            </a:pPr>
            <a:r>
              <a:rPr lang="en-US" b="1" dirty="0" smtClean="0">
                <a:latin typeface="Arial" pitchFamily="34" charset="0"/>
                <a:cs typeface="Arial" pitchFamily="34" charset="0"/>
              </a:rPr>
              <a:t>Federal </a:t>
            </a:r>
            <a:r>
              <a:rPr lang="en-US" b="1" dirty="0">
                <a:latin typeface="Arial" pitchFamily="34" charset="0"/>
                <a:cs typeface="Arial" pitchFamily="34" charset="0"/>
              </a:rPr>
              <a:t>Motor Carrier Safety Administration (</a:t>
            </a:r>
            <a:r>
              <a:rPr lang="en-US" b="1" dirty="0" err="1">
                <a:latin typeface="Arial" pitchFamily="34" charset="0"/>
                <a:cs typeface="Arial" pitchFamily="34" charset="0"/>
              </a:rPr>
              <a:t>FMCSA</a:t>
            </a:r>
            <a:r>
              <a:rPr lang="en-US" b="1" dirty="0">
                <a:latin typeface="Arial" pitchFamily="34" charset="0"/>
                <a:cs typeface="Arial" pitchFamily="34" charset="0"/>
              </a:rPr>
              <a:t>)</a:t>
            </a:r>
          </a:p>
          <a:p>
            <a:pPr>
              <a:buNone/>
            </a:pPr>
            <a:endParaRPr lang="en-US" dirty="0">
              <a:latin typeface="Arial" pitchFamily="34" charset="0"/>
              <a:cs typeface="Arial" pitchFamily="34" charset="0"/>
            </a:endParaRPr>
          </a:p>
          <a:p>
            <a:r>
              <a:rPr lang="en-US" b="1" dirty="0">
                <a:latin typeface="Arial" pitchFamily="34" charset="0"/>
                <a:cs typeface="Arial" pitchFamily="34" charset="0"/>
              </a:rPr>
              <a:t>40 </a:t>
            </a:r>
            <a:r>
              <a:rPr lang="en-US" b="1" dirty="0" err="1">
                <a:latin typeface="Arial" pitchFamily="34" charset="0"/>
                <a:cs typeface="Arial" pitchFamily="34" charset="0"/>
              </a:rPr>
              <a:t>CFR</a:t>
            </a:r>
            <a:r>
              <a:rPr lang="en-US" b="1" dirty="0">
                <a:latin typeface="Arial" pitchFamily="34" charset="0"/>
                <a:cs typeface="Arial" pitchFamily="34" charset="0"/>
              </a:rPr>
              <a:t> 392.16 - </a:t>
            </a:r>
            <a:r>
              <a:rPr lang="en-US" b="1" i="1" dirty="0">
                <a:latin typeface="Arial" pitchFamily="34" charset="0"/>
                <a:cs typeface="Arial" pitchFamily="34" charset="0"/>
              </a:rPr>
              <a:t>“</a:t>
            </a:r>
            <a:r>
              <a:rPr lang="en-US" i="1" dirty="0">
                <a:latin typeface="Arial" pitchFamily="34" charset="0"/>
                <a:cs typeface="Arial" pitchFamily="34" charset="0"/>
              </a:rPr>
              <a:t>A commercial motor vehicle that has a seat belt assembly installed at the driver’s seat shall not be driven unless the driver has properly restrained himself/herself with the seat belt assembly.” </a:t>
            </a:r>
          </a:p>
          <a:p>
            <a:endParaRPr lang="en-US" b="1" dirty="0">
              <a:latin typeface="Arial" pitchFamily="34" charset="0"/>
              <a:cs typeface="Arial" pitchFamily="34" charset="0"/>
            </a:endParaRPr>
          </a:p>
          <a:p>
            <a:r>
              <a:rPr lang="en-US" b="1" dirty="0">
                <a:solidFill>
                  <a:srgbClr val="FF0000"/>
                </a:solidFill>
                <a:latin typeface="Arial" pitchFamily="34" charset="0"/>
                <a:cs typeface="Arial" pitchFamily="34" charset="0"/>
              </a:rPr>
              <a:t>PENALTY </a:t>
            </a:r>
            <a:r>
              <a:rPr lang="en-US" b="1" dirty="0">
                <a:latin typeface="Arial" pitchFamily="34" charset="0"/>
                <a:cs typeface="Arial" pitchFamily="34" charset="0"/>
              </a:rPr>
              <a:t>-</a:t>
            </a:r>
            <a:r>
              <a:rPr lang="en-US" dirty="0">
                <a:latin typeface="Arial" pitchFamily="34" charset="0"/>
                <a:cs typeface="Arial" pitchFamily="34" charset="0"/>
              </a:rPr>
              <a:t> $1,000 first offense. Out of service for third offense plus </a:t>
            </a:r>
            <a:r>
              <a:rPr lang="en-US" dirty="0">
                <a:solidFill>
                  <a:srgbClr val="002060"/>
                </a:solidFill>
                <a:latin typeface="Arial" pitchFamily="34" charset="0"/>
                <a:cs typeface="Arial" pitchFamily="34" charset="0"/>
              </a:rPr>
              <a:t>potential</a:t>
            </a:r>
            <a:r>
              <a:rPr lang="en-US" dirty="0">
                <a:latin typeface="Arial" pitchFamily="34" charset="0"/>
                <a:cs typeface="Arial" pitchFamily="34" charset="0"/>
              </a:rPr>
              <a:t> fine up to $75,000 and CDL driver suspended</a:t>
            </a:r>
          </a:p>
          <a:p>
            <a:endParaRPr lang="en-US" dirty="0">
              <a:latin typeface="Arial" pitchFamily="34" charset="0"/>
              <a:cs typeface="Arial" pitchFamily="34" charset="0"/>
            </a:endParaRPr>
          </a:p>
          <a:p>
            <a:r>
              <a:rPr lang="en-US" dirty="0">
                <a:latin typeface="Arial" pitchFamily="34" charset="0"/>
                <a:cs typeface="Arial" pitchFamily="34" charset="0"/>
              </a:rPr>
              <a:t>Roadside </a:t>
            </a:r>
            <a:r>
              <a:rPr lang="en-US" dirty="0" smtClean="0">
                <a:latin typeface="Arial" pitchFamily="34" charset="0"/>
                <a:cs typeface="Arial" pitchFamily="34" charset="0"/>
              </a:rPr>
              <a:t>Inspection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2733263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normAutofit fontScale="90000"/>
          </a:bodyPr>
          <a:lstStyle/>
          <a:p>
            <a:r>
              <a:rPr lang="en-US" dirty="0" smtClean="0">
                <a:solidFill>
                  <a:srgbClr val="002060"/>
                </a:solidFill>
              </a:rPr>
              <a:t>#2. Shipping Paper Entries Not in Required Sequence</a:t>
            </a:r>
            <a:endParaRPr lang="en-US" dirty="0">
              <a:solidFill>
                <a:srgbClr val="002060"/>
              </a:solidFill>
            </a:endParaRPr>
          </a:p>
        </p:txBody>
      </p:sp>
      <p:sp>
        <p:nvSpPr>
          <p:cNvPr id="3" name="Content Placeholder 2"/>
          <p:cNvSpPr>
            <a:spLocks noGrp="1"/>
          </p:cNvSpPr>
          <p:nvPr>
            <p:ph idx="1"/>
          </p:nvPr>
        </p:nvSpPr>
        <p:spPr>
          <a:xfrm>
            <a:off x="533400" y="1676400"/>
            <a:ext cx="8183880" cy="4187952"/>
          </a:xfrm>
        </p:spPr>
        <p:txBody>
          <a:bodyPr>
            <a:normAutofit fontScale="92500" lnSpcReduction="10000"/>
          </a:bodyPr>
          <a:lstStyle/>
          <a:p>
            <a:pPr>
              <a:buNone/>
            </a:pPr>
            <a:r>
              <a:rPr lang="en-US" b="1" dirty="0">
                <a:latin typeface="Arial" pitchFamily="34" charset="0"/>
                <a:cs typeface="Arial" pitchFamily="34" charset="0"/>
              </a:rPr>
              <a:t>Pipeline and Hazardous Material Safety Administration (</a:t>
            </a:r>
            <a:r>
              <a:rPr lang="en-US" b="1" dirty="0" err="1">
                <a:latin typeface="Arial" pitchFamily="34" charset="0"/>
                <a:cs typeface="Arial" pitchFamily="34" charset="0"/>
              </a:rPr>
              <a:t>PHMSA</a:t>
            </a:r>
            <a:r>
              <a:rPr lang="en-US" b="1" dirty="0">
                <a:latin typeface="Arial" pitchFamily="34" charset="0"/>
                <a:cs typeface="Arial" pitchFamily="34" charset="0"/>
              </a:rPr>
              <a:t>)</a:t>
            </a:r>
          </a:p>
          <a:p>
            <a:pPr>
              <a:buNone/>
            </a:pPr>
            <a:endParaRPr lang="en-US" b="1" dirty="0">
              <a:latin typeface="Arial" pitchFamily="34" charset="0"/>
              <a:cs typeface="Arial" pitchFamily="34" charset="0"/>
            </a:endParaRPr>
          </a:p>
          <a:p>
            <a:r>
              <a:rPr lang="en-US" b="1" dirty="0">
                <a:solidFill>
                  <a:srgbClr val="FF0000"/>
                </a:solidFill>
                <a:latin typeface="Arial" pitchFamily="34" charset="0"/>
                <a:cs typeface="Arial" pitchFamily="34" charset="0"/>
              </a:rPr>
              <a:t>OLD</a:t>
            </a:r>
            <a:r>
              <a:rPr lang="en-US" b="1" dirty="0">
                <a:latin typeface="Arial" pitchFamily="34" charset="0"/>
                <a:cs typeface="Arial" pitchFamily="34" charset="0"/>
              </a:rPr>
              <a:t> </a:t>
            </a:r>
            <a:r>
              <a:rPr lang="en-US" dirty="0">
                <a:latin typeface="Arial" pitchFamily="34" charset="0"/>
                <a:cs typeface="Arial" pitchFamily="34" charset="0"/>
              </a:rPr>
              <a:t>= Fuel Oil #2, 3, NA1993, </a:t>
            </a:r>
            <a:r>
              <a:rPr lang="en-US" dirty="0" err="1">
                <a:latin typeface="Arial" pitchFamily="34" charset="0"/>
                <a:cs typeface="Arial" pitchFamily="34" charset="0"/>
              </a:rPr>
              <a:t>PGIII</a:t>
            </a:r>
            <a:endParaRPr lang="en-US" dirty="0">
              <a:latin typeface="Arial" pitchFamily="34" charset="0"/>
              <a:cs typeface="Arial" pitchFamily="34" charset="0"/>
            </a:endParaRPr>
          </a:p>
          <a:p>
            <a:endParaRPr lang="en-US" dirty="0">
              <a:solidFill>
                <a:srgbClr val="FF0000"/>
              </a:solidFill>
              <a:latin typeface="Arial" pitchFamily="34" charset="0"/>
              <a:cs typeface="Arial" pitchFamily="34" charset="0"/>
            </a:endParaRPr>
          </a:p>
          <a:p>
            <a:r>
              <a:rPr lang="en-US" b="1" dirty="0">
                <a:solidFill>
                  <a:srgbClr val="FF0000"/>
                </a:solidFill>
                <a:latin typeface="Arial" pitchFamily="34" charset="0"/>
                <a:cs typeface="Arial" pitchFamily="34" charset="0"/>
              </a:rPr>
              <a:t>NEW</a:t>
            </a:r>
            <a:r>
              <a:rPr lang="en-US" dirty="0">
                <a:solidFill>
                  <a:srgbClr val="FF0000"/>
                </a:solidFill>
                <a:latin typeface="Arial" pitchFamily="34" charset="0"/>
                <a:cs typeface="Arial" pitchFamily="34" charset="0"/>
              </a:rPr>
              <a:t> </a:t>
            </a:r>
            <a:r>
              <a:rPr lang="en-US" dirty="0">
                <a:latin typeface="Arial" pitchFamily="34" charset="0"/>
                <a:cs typeface="Arial" pitchFamily="34" charset="0"/>
              </a:rPr>
              <a:t>= NA1993, Fuel Oil #2, 3, </a:t>
            </a:r>
            <a:r>
              <a:rPr lang="en-US" dirty="0" err="1" smtClean="0">
                <a:latin typeface="Arial" pitchFamily="34" charset="0"/>
                <a:cs typeface="Arial" pitchFamily="34" charset="0"/>
              </a:rPr>
              <a:t>PGIII</a:t>
            </a:r>
            <a:endParaRPr lang="en-US" dirty="0">
              <a:latin typeface="Arial" pitchFamily="34" charset="0"/>
              <a:cs typeface="Arial" pitchFamily="34" charset="0"/>
            </a:endParaRPr>
          </a:p>
          <a:p>
            <a:pPr lvl="1"/>
            <a:r>
              <a:rPr lang="en-US" dirty="0">
                <a:latin typeface="Arial" pitchFamily="34" charset="0"/>
                <a:cs typeface="Arial" pitchFamily="34" charset="0"/>
              </a:rPr>
              <a:t>Required Beginning January 1, 2013</a:t>
            </a:r>
          </a:p>
          <a:p>
            <a:pPr>
              <a:buNone/>
            </a:pPr>
            <a:endParaRPr lang="en-US" dirty="0">
              <a:latin typeface="Arial" pitchFamily="34" charset="0"/>
              <a:cs typeface="Arial" pitchFamily="34" charset="0"/>
            </a:endParaRPr>
          </a:p>
          <a:p>
            <a:r>
              <a:rPr lang="en-US" b="1" dirty="0">
                <a:solidFill>
                  <a:srgbClr val="FF0000"/>
                </a:solidFill>
                <a:latin typeface="Arial" pitchFamily="34" charset="0"/>
                <a:cs typeface="Arial" pitchFamily="34" charset="0"/>
              </a:rPr>
              <a:t>PENALTY </a:t>
            </a:r>
            <a:r>
              <a:rPr lang="en-US" dirty="0">
                <a:latin typeface="Arial" pitchFamily="34" charset="0"/>
                <a:cs typeface="Arial" pitchFamily="34" charset="0"/>
              </a:rPr>
              <a:t>- $1,700 per occurrence, likely out of service order, probable on site compliance audit.</a:t>
            </a:r>
          </a:p>
          <a:p>
            <a:endParaRPr lang="en-US" dirty="0"/>
          </a:p>
        </p:txBody>
      </p:sp>
    </p:spTree>
    <p:extLst>
      <p:ext uri="{BB962C8B-B14F-4D97-AF65-F5344CB8AC3E}">
        <p14:creationId xmlns:p14="http://schemas.microsoft.com/office/powerpoint/2010/main" val="3226011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Autofit/>
          </a:bodyPr>
          <a:lstStyle/>
          <a:p>
            <a:r>
              <a:rPr lang="en-US" sz="2550" dirty="0">
                <a:solidFill>
                  <a:srgbClr val="002060"/>
                </a:solidFill>
              </a:rPr>
              <a:t>#3. Failure to Provide Emergency Response P</a:t>
            </a:r>
            <a:r>
              <a:rPr lang="en-US" sz="2550" dirty="0" smtClean="0">
                <a:solidFill>
                  <a:srgbClr val="002060"/>
                </a:solidFill>
              </a:rPr>
              <a:t>hone Number </a:t>
            </a:r>
            <a:r>
              <a:rPr lang="en-US" sz="2550" dirty="0">
                <a:solidFill>
                  <a:srgbClr val="002060"/>
                </a:solidFill>
              </a:rPr>
              <a:t>on Shipping Paper</a:t>
            </a:r>
          </a:p>
        </p:txBody>
      </p:sp>
      <p:sp>
        <p:nvSpPr>
          <p:cNvPr id="3" name="Content Placeholder 2"/>
          <p:cNvSpPr>
            <a:spLocks noGrp="1"/>
          </p:cNvSpPr>
          <p:nvPr>
            <p:ph idx="1"/>
          </p:nvPr>
        </p:nvSpPr>
        <p:spPr>
          <a:xfrm>
            <a:off x="517207" y="1701927"/>
            <a:ext cx="8183880" cy="4187952"/>
          </a:xfrm>
        </p:spPr>
        <p:txBody>
          <a:bodyPr>
            <a:normAutofit fontScale="55000" lnSpcReduction="20000"/>
          </a:bodyPr>
          <a:lstStyle/>
          <a:p>
            <a:pPr>
              <a:buNone/>
            </a:pPr>
            <a:r>
              <a:rPr lang="en-US" sz="3500" b="1" dirty="0">
                <a:latin typeface="Arial" pitchFamily="34" charset="0"/>
                <a:cs typeface="Arial" pitchFamily="34" charset="0"/>
              </a:rPr>
              <a:t>U.S. DOT Pipeline and Hazardous Materials Safety Administration</a:t>
            </a:r>
          </a:p>
          <a:p>
            <a:pPr>
              <a:buNone/>
            </a:pPr>
            <a:endParaRPr lang="en-US" sz="3500" b="1" dirty="0">
              <a:latin typeface="Arial" pitchFamily="34" charset="0"/>
              <a:cs typeface="Arial" pitchFamily="34" charset="0"/>
            </a:endParaRPr>
          </a:p>
          <a:p>
            <a:r>
              <a:rPr lang="en-US" sz="3500" dirty="0">
                <a:latin typeface="Arial" pitchFamily="34" charset="0"/>
                <a:cs typeface="Arial" pitchFamily="34" charset="0"/>
              </a:rPr>
              <a:t>Regulates intrastate and interstate hazardous material transportation.</a:t>
            </a:r>
          </a:p>
          <a:p>
            <a:pPr>
              <a:buNone/>
            </a:pPr>
            <a:endParaRPr lang="en-US" sz="3500" b="1" dirty="0">
              <a:latin typeface="Arial" pitchFamily="34" charset="0"/>
              <a:cs typeface="Arial" pitchFamily="34" charset="0"/>
            </a:endParaRPr>
          </a:p>
          <a:p>
            <a:r>
              <a:rPr lang="en-US" sz="3500" b="1" dirty="0">
                <a:latin typeface="Arial" pitchFamily="34" charset="0"/>
                <a:cs typeface="Arial" pitchFamily="34" charset="0"/>
              </a:rPr>
              <a:t>49 </a:t>
            </a:r>
            <a:r>
              <a:rPr lang="en-US" sz="3500" b="1" dirty="0" err="1">
                <a:latin typeface="Arial" pitchFamily="34" charset="0"/>
                <a:cs typeface="Arial" pitchFamily="34" charset="0"/>
              </a:rPr>
              <a:t>CFR</a:t>
            </a:r>
            <a:r>
              <a:rPr lang="en-US" sz="3500" b="1" dirty="0">
                <a:latin typeface="Arial" pitchFamily="34" charset="0"/>
                <a:cs typeface="Arial" pitchFamily="34" charset="0"/>
              </a:rPr>
              <a:t> 172.604 </a:t>
            </a:r>
            <a:r>
              <a:rPr lang="en-US" sz="3500" dirty="0">
                <a:latin typeface="Arial" pitchFamily="34" charset="0"/>
                <a:cs typeface="Arial" pitchFamily="34" charset="0"/>
              </a:rPr>
              <a:t>-“</a:t>
            </a:r>
            <a:r>
              <a:rPr lang="en-US" sz="3500" i="1" dirty="0">
                <a:latin typeface="Arial" pitchFamily="34" charset="0"/>
                <a:cs typeface="Arial" pitchFamily="34" charset="0"/>
              </a:rPr>
              <a:t>A person who offers a hazardous material for transportation must provide an emergency response telephone number…..for use in the event of an emergency involving the hazardous material.”</a:t>
            </a:r>
          </a:p>
          <a:p>
            <a:pPr>
              <a:buNone/>
            </a:pPr>
            <a:endParaRPr lang="en-US" sz="3500" i="1" dirty="0">
              <a:latin typeface="Arial" pitchFamily="34" charset="0"/>
              <a:cs typeface="Arial" pitchFamily="34" charset="0"/>
            </a:endParaRPr>
          </a:p>
          <a:p>
            <a:r>
              <a:rPr lang="en-US" sz="3500" dirty="0">
                <a:latin typeface="Arial" pitchFamily="34" charset="0"/>
                <a:cs typeface="Arial" pitchFamily="34" charset="0"/>
              </a:rPr>
              <a:t>You must provide the number yourself. You cannot piggy-back on emergency numbers used by other companies without authorization.</a:t>
            </a:r>
          </a:p>
          <a:p>
            <a:pPr>
              <a:buNone/>
            </a:pPr>
            <a:endParaRPr lang="en-US" sz="3500" dirty="0">
              <a:latin typeface="Arial" pitchFamily="34" charset="0"/>
              <a:cs typeface="Arial" pitchFamily="34" charset="0"/>
            </a:endParaRPr>
          </a:p>
          <a:p>
            <a:r>
              <a:rPr lang="en-US" sz="3500" b="1" dirty="0">
                <a:solidFill>
                  <a:srgbClr val="FF0000"/>
                </a:solidFill>
                <a:latin typeface="Arial" pitchFamily="34" charset="0"/>
                <a:cs typeface="Arial" pitchFamily="34" charset="0"/>
              </a:rPr>
              <a:t>PENALTY</a:t>
            </a:r>
            <a:r>
              <a:rPr lang="en-US" sz="3500" b="1" dirty="0">
                <a:latin typeface="Arial" pitchFamily="34" charset="0"/>
                <a:cs typeface="Arial" pitchFamily="34" charset="0"/>
              </a:rPr>
              <a:t>- </a:t>
            </a:r>
            <a:r>
              <a:rPr lang="en-US" sz="3500" dirty="0">
                <a:latin typeface="Arial" pitchFamily="34" charset="0"/>
                <a:cs typeface="Arial" pitchFamily="34" charset="0"/>
              </a:rPr>
              <a:t>$2,600  for the first offense,  possible out of service order.</a:t>
            </a:r>
          </a:p>
          <a:p>
            <a:endParaRPr lang="en-US" dirty="0"/>
          </a:p>
        </p:txBody>
      </p:sp>
    </p:spTree>
    <p:extLst>
      <p:ext uri="{BB962C8B-B14F-4D97-AF65-F5344CB8AC3E}">
        <p14:creationId xmlns:p14="http://schemas.microsoft.com/office/powerpoint/2010/main" val="378536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An Effort on Three Fronts</a:t>
            </a:r>
            <a:endParaRPr lang="en-US" i="1" dirty="0"/>
          </a:p>
        </p:txBody>
      </p:sp>
      <p:sp>
        <p:nvSpPr>
          <p:cNvPr id="3" name="Content Placeholder 2"/>
          <p:cNvSpPr>
            <a:spLocks noGrp="1"/>
          </p:cNvSpPr>
          <p:nvPr>
            <p:ph idx="1"/>
          </p:nvPr>
        </p:nvSpPr>
        <p:spPr>
          <a:xfrm>
            <a:off x="502920" y="530352"/>
            <a:ext cx="8183880" cy="4727448"/>
          </a:xfrm>
        </p:spPr>
        <p:txBody>
          <a:bodyPr>
            <a:normAutofit lnSpcReduction="10000"/>
          </a:bodyPr>
          <a:lstStyle/>
          <a:p>
            <a:pPr marL="0" indent="0">
              <a:buNone/>
            </a:pPr>
            <a:endParaRPr lang="en-US" b="1" dirty="0" smtClean="0"/>
          </a:p>
          <a:p>
            <a:endParaRPr lang="en-US" b="1" dirty="0"/>
          </a:p>
          <a:p>
            <a:endParaRPr lang="en-US" b="1" dirty="0" smtClean="0"/>
          </a:p>
          <a:p>
            <a:r>
              <a:rPr lang="en-US" b="1" dirty="0" smtClean="0"/>
              <a:t>Regional </a:t>
            </a:r>
            <a:r>
              <a:rPr lang="en-US" b="1" dirty="0"/>
              <a:t>Policies &amp; </a:t>
            </a:r>
            <a:r>
              <a:rPr lang="en-US" b="1" dirty="0" smtClean="0"/>
              <a:t>Outreach</a:t>
            </a:r>
            <a:endParaRPr lang="en-US" b="1" dirty="0"/>
          </a:p>
          <a:p>
            <a:pPr lvl="1"/>
            <a:r>
              <a:rPr lang="en-US" i="1" dirty="0"/>
              <a:t>Michael C. Trunzo, President &amp; </a:t>
            </a:r>
            <a:r>
              <a:rPr lang="en-US" i="1" dirty="0" smtClean="0"/>
              <a:t>CEO</a:t>
            </a:r>
          </a:p>
          <a:p>
            <a:pPr lvl="1"/>
            <a:endParaRPr lang="en-US" i="1" dirty="0"/>
          </a:p>
          <a:p>
            <a:r>
              <a:rPr lang="en-US" b="1" dirty="0" smtClean="0"/>
              <a:t>Federal Legislation</a:t>
            </a:r>
          </a:p>
          <a:p>
            <a:pPr lvl="1"/>
            <a:r>
              <a:rPr lang="en-US" i="1" dirty="0" smtClean="0"/>
              <a:t>Jim Collura, Vice President for Gov’t Affairs</a:t>
            </a:r>
          </a:p>
          <a:p>
            <a:pPr lvl="1"/>
            <a:endParaRPr lang="en-US" i="1" dirty="0" smtClean="0"/>
          </a:p>
          <a:p>
            <a:r>
              <a:rPr lang="en-US" b="1" dirty="0" smtClean="0"/>
              <a:t>Federal Regulations</a:t>
            </a:r>
          </a:p>
          <a:p>
            <a:pPr lvl="1"/>
            <a:r>
              <a:rPr lang="en-US" i="1" dirty="0" smtClean="0"/>
              <a:t>Mark S. Morgan Esq., Regulatory Counsel</a:t>
            </a:r>
          </a:p>
          <a:p>
            <a:pPr lvl="1"/>
            <a:endParaRPr lang="en-US" i="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662651"/>
            <a:ext cx="5721096" cy="740664"/>
          </a:xfrm>
          <a:prstGeom prst="rect">
            <a:avLst/>
          </a:prstGeom>
        </p:spPr>
      </p:pic>
    </p:spTree>
    <p:extLst>
      <p:ext uri="{BB962C8B-B14F-4D97-AF65-F5344CB8AC3E}">
        <p14:creationId xmlns:p14="http://schemas.microsoft.com/office/powerpoint/2010/main" val="28135234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Autofit/>
          </a:bodyPr>
          <a:lstStyle/>
          <a:p>
            <a:r>
              <a:rPr lang="en-US" sz="2550" dirty="0">
                <a:solidFill>
                  <a:srgbClr val="002060"/>
                </a:solidFill>
              </a:rPr>
              <a:t>#4. Failure to Provide </a:t>
            </a:r>
            <a:r>
              <a:rPr lang="en-US" sz="2550" dirty="0" err="1">
                <a:solidFill>
                  <a:srgbClr val="002060"/>
                </a:solidFill>
              </a:rPr>
              <a:t>SPCC</a:t>
            </a:r>
            <a:r>
              <a:rPr lang="en-US" sz="2550" dirty="0">
                <a:solidFill>
                  <a:srgbClr val="002060"/>
                </a:solidFill>
              </a:rPr>
              <a:t> Secondary Containment for Parked Trucks</a:t>
            </a:r>
          </a:p>
        </p:txBody>
      </p:sp>
      <p:sp>
        <p:nvSpPr>
          <p:cNvPr id="3" name="Content Placeholder 2"/>
          <p:cNvSpPr>
            <a:spLocks noGrp="1"/>
          </p:cNvSpPr>
          <p:nvPr>
            <p:ph idx="1"/>
          </p:nvPr>
        </p:nvSpPr>
        <p:spPr>
          <a:xfrm>
            <a:off x="517207" y="1701927"/>
            <a:ext cx="8183880" cy="4187952"/>
          </a:xfrm>
        </p:spPr>
        <p:txBody>
          <a:bodyPr>
            <a:normAutofit fontScale="70000" lnSpcReduction="20000"/>
          </a:bodyPr>
          <a:lstStyle/>
          <a:p>
            <a:pPr>
              <a:buNone/>
            </a:pPr>
            <a:r>
              <a:rPr lang="en-US" sz="3600" b="1" dirty="0">
                <a:latin typeface="Arial" pitchFamily="34" charset="0"/>
                <a:cs typeface="Arial" pitchFamily="34" charset="0"/>
              </a:rPr>
              <a:t>U.S. Environmental Protection Agency (EPA)</a:t>
            </a:r>
          </a:p>
          <a:p>
            <a:pPr>
              <a:buNone/>
            </a:pPr>
            <a:endParaRPr lang="en-US" sz="3600" b="1" dirty="0">
              <a:latin typeface="Arial" pitchFamily="34" charset="0"/>
              <a:cs typeface="Arial" pitchFamily="34" charset="0"/>
            </a:endParaRPr>
          </a:p>
          <a:p>
            <a:pPr>
              <a:buNone/>
            </a:pPr>
            <a:r>
              <a:rPr lang="en-US" sz="3600" b="1" dirty="0">
                <a:latin typeface="Arial" pitchFamily="34" charset="0"/>
                <a:cs typeface="Arial" pitchFamily="34" charset="0"/>
              </a:rPr>
              <a:t>Secondary Containment for Parked Trucks</a:t>
            </a:r>
          </a:p>
          <a:p>
            <a:endParaRPr lang="en-US" sz="3600" b="1" dirty="0">
              <a:latin typeface="Arial" pitchFamily="34" charset="0"/>
              <a:cs typeface="Arial" pitchFamily="34" charset="0"/>
            </a:endParaRPr>
          </a:p>
          <a:p>
            <a:r>
              <a:rPr lang="en-US" sz="3600" b="1" dirty="0">
                <a:solidFill>
                  <a:srgbClr val="FF0000"/>
                </a:solidFill>
                <a:latin typeface="Arial" pitchFamily="34" charset="0"/>
                <a:cs typeface="Arial" pitchFamily="34" charset="0"/>
              </a:rPr>
              <a:t>OLD: </a:t>
            </a:r>
            <a:r>
              <a:rPr lang="en-US" sz="3600" b="1" dirty="0">
                <a:latin typeface="Arial" pitchFamily="34" charset="0"/>
                <a:cs typeface="Arial" pitchFamily="34" charset="0"/>
              </a:rPr>
              <a:t>40 </a:t>
            </a:r>
            <a:r>
              <a:rPr lang="en-US" sz="3600" b="1" dirty="0" err="1">
                <a:latin typeface="Arial" pitchFamily="34" charset="0"/>
                <a:cs typeface="Arial" pitchFamily="34" charset="0"/>
              </a:rPr>
              <a:t>CFR</a:t>
            </a:r>
            <a:r>
              <a:rPr lang="en-US" sz="3600" b="1" dirty="0">
                <a:latin typeface="Arial" pitchFamily="34" charset="0"/>
                <a:cs typeface="Arial" pitchFamily="34" charset="0"/>
              </a:rPr>
              <a:t> 112.6  - </a:t>
            </a:r>
            <a:r>
              <a:rPr lang="en-US" sz="3600" dirty="0">
                <a:latin typeface="Arial" pitchFamily="34" charset="0"/>
                <a:cs typeface="Arial" pitchFamily="34" charset="0"/>
              </a:rPr>
              <a:t>Trucks containing product that are parked overnight containing more than a residue of product must have </a:t>
            </a:r>
            <a:r>
              <a:rPr lang="en-US" sz="3600" b="1" i="1" dirty="0">
                <a:latin typeface="Arial" pitchFamily="34" charset="0"/>
                <a:cs typeface="Arial" pitchFamily="34" charset="0"/>
              </a:rPr>
              <a:t>sized secondary containment.</a:t>
            </a:r>
          </a:p>
          <a:p>
            <a:pPr>
              <a:buNone/>
            </a:pPr>
            <a:endParaRPr lang="en-US" sz="3600" b="1" i="1" dirty="0">
              <a:latin typeface="Arial" pitchFamily="34" charset="0"/>
              <a:cs typeface="Arial" pitchFamily="34" charset="0"/>
            </a:endParaRPr>
          </a:p>
          <a:p>
            <a:r>
              <a:rPr lang="en-US" sz="3600" b="1" dirty="0">
                <a:solidFill>
                  <a:srgbClr val="FF0000"/>
                </a:solidFill>
                <a:latin typeface="Arial" pitchFamily="34" charset="0"/>
                <a:cs typeface="Arial" pitchFamily="34" charset="0"/>
              </a:rPr>
              <a:t>NEW: </a:t>
            </a:r>
            <a:r>
              <a:rPr lang="en-US" sz="3600" b="1" dirty="0">
                <a:latin typeface="Arial" pitchFamily="34" charset="0"/>
                <a:cs typeface="Arial" pitchFamily="34" charset="0"/>
              </a:rPr>
              <a:t>40 </a:t>
            </a:r>
            <a:r>
              <a:rPr lang="en-US" sz="3600" b="1" dirty="0" err="1">
                <a:latin typeface="Arial" pitchFamily="34" charset="0"/>
                <a:cs typeface="Arial" pitchFamily="34" charset="0"/>
              </a:rPr>
              <a:t>CFR</a:t>
            </a:r>
            <a:r>
              <a:rPr lang="en-US" sz="3600" b="1" dirty="0">
                <a:latin typeface="Arial" pitchFamily="34" charset="0"/>
                <a:cs typeface="Arial" pitchFamily="34" charset="0"/>
              </a:rPr>
              <a:t> 112.6  - </a:t>
            </a:r>
            <a:r>
              <a:rPr lang="en-US" sz="3600" dirty="0">
                <a:latin typeface="Arial" pitchFamily="34" charset="0"/>
                <a:cs typeface="Arial" pitchFamily="34" charset="0"/>
              </a:rPr>
              <a:t>Trucks containing product that are parked overnight and containing more than a residue of product must have </a:t>
            </a:r>
            <a:r>
              <a:rPr lang="en-US" sz="3600" b="1" i="1" dirty="0">
                <a:latin typeface="Arial" pitchFamily="34" charset="0"/>
                <a:cs typeface="Arial" pitchFamily="34" charset="0"/>
              </a:rPr>
              <a:t>general secondary containment</a:t>
            </a:r>
            <a:r>
              <a:rPr lang="en-US" sz="3600" dirty="0">
                <a:latin typeface="Arial" pitchFamily="34" charset="0"/>
                <a:cs typeface="Arial" pitchFamily="34" charset="0"/>
              </a:rPr>
              <a:t>.</a:t>
            </a:r>
          </a:p>
        </p:txBody>
      </p:sp>
    </p:spTree>
    <p:extLst>
      <p:ext uri="{BB962C8B-B14F-4D97-AF65-F5344CB8AC3E}">
        <p14:creationId xmlns:p14="http://schemas.microsoft.com/office/powerpoint/2010/main" val="1838833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Autofit/>
          </a:bodyPr>
          <a:lstStyle/>
          <a:p>
            <a:r>
              <a:rPr lang="en-US" sz="2550" dirty="0">
                <a:solidFill>
                  <a:srgbClr val="002060"/>
                </a:solidFill>
              </a:rPr>
              <a:t>#4. Failure to Provide </a:t>
            </a:r>
            <a:r>
              <a:rPr lang="en-US" sz="2550" dirty="0" err="1">
                <a:solidFill>
                  <a:srgbClr val="002060"/>
                </a:solidFill>
              </a:rPr>
              <a:t>SPCC</a:t>
            </a:r>
            <a:r>
              <a:rPr lang="en-US" sz="2550" dirty="0">
                <a:solidFill>
                  <a:srgbClr val="002060"/>
                </a:solidFill>
              </a:rPr>
              <a:t> Secondary Containment for Parked </a:t>
            </a:r>
            <a:r>
              <a:rPr lang="en-US" sz="2550" dirty="0" smtClean="0">
                <a:solidFill>
                  <a:srgbClr val="002060"/>
                </a:solidFill>
              </a:rPr>
              <a:t>Trucks (continued)</a:t>
            </a:r>
            <a:endParaRPr lang="en-US" sz="2550" dirty="0">
              <a:solidFill>
                <a:srgbClr val="002060"/>
              </a:solidFill>
            </a:endParaRPr>
          </a:p>
        </p:txBody>
      </p:sp>
      <p:sp>
        <p:nvSpPr>
          <p:cNvPr id="3" name="Content Placeholder 2"/>
          <p:cNvSpPr>
            <a:spLocks noGrp="1"/>
          </p:cNvSpPr>
          <p:nvPr>
            <p:ph idx="1"/>
          </p:nvPr>
        </p:nvSpPr>
        <p:spPr>
          <a:xfrm>
            <a:off x="517207" y="1701927"/>
            <a:ext cx="8183880" cy="4187952"/>
          </a:xfrm>
        </p:spPr>
        <p:txBody>
          <a:bodyPr>
            <a:normAutofit/>
          </a:bodyPr>
          <a:lstStyle/>
          <a:p>
            <a:r>
              <a:rPr lang="en-US" sz="2000" b="1" dirty="0">
                <a:solidFill>
                  <a:srgbClr val="FF0000"/>
                </a:solidFill>
                <a:latin typeface="Arial" pitchFamily="34" charset="0"/>
                <a:cs typeface="Arial" pitchFamily="34" charset="0"/>
              </a:rPr>
              <a:t>Sized Secondary Containment – </a:t>
            </a:r>
            <a:r>
              <a:rPr lang="en-US" sz="2000" dirty="0">
                <a:latin typeface="Arial" pitchFamily="34" charset="0"/>
                <a:cs typeface="Arial" pitchFamily="34" charset="0"/>
              </a:rPr>
              <a:t>Trucks must be parked within a dyke or berm and catchment system sufficient to contain the </a:t>
            </a:r>
            <a:r>
              <a:rPr lang="en-US" sz="2000" b="1" i="1" dirty="0">
                <a:latin typeface="Arial" pitchFamily="34" charset="0"/>
                <a:cs typeface="Arial" pitchFamily="34" charset="0"/>
              </a:rPr>
              <a:t>capacity of the single largest compartment of the cargo tank vehicle.</a:t>
            </a:r>
          </a:p>
          <a:p>
            <a:pPr>
              <a:buNone/>
            </a:pPr>
            <a:endParaRPr lang="en-US" sz="2000" dirty="0">
              <a:solidFill>
                <a:srgbClr val="FF0000"/>
              </a:solidFill>
              <a:latin typeface="Arial" pitchFamily="34" charset="0"/>
              <a:cs typeface="Arial" pitchFamily="34" charset="0"/>
            </a:endParaRPr>
          </a:p>
          <a:p>
            <a:r>
              <a:rPr lang="en-US" sz="2000" b="1" dirty="0">
                <a:solidFill>
                  <a:srgbClr val="FF0000"/>
                </a:solidFill>
                <a:latin typeface="Arial" pitchFamily="34" charset="0"/>
                <a:cs typeface="Arial" pitchFamily="34" charset="0"/>
              </a:rPr>
              <a:t>General Secondary Containment – </a:t>
            </a:r>
            <a:r>
              <a:rPr lang="en-US" sz="2000" dirty="0">
                <a:latin typeface="Arial" pitchFamily="34" charset="0"/>
                <a:cs typeface="Arial" pitchFamily="34" charset="0"/>
              </a:rPr>
              <a:t>Trucks must be equipped with drip pans sufficient to contain the </a:t>
            </a:r>
            <a:r>
              <a:rPr lang="en-US" sz="2000" b="1" i="1" dirty="0">
                <a:latin typeface="Arial" pitchFamily="34" charset="0"/>
                <a:cs typeface="Arial" pitchFamily="34" charset="0"/>
              </a:rPr>
              <a:t>mostly likely leak </a:t>
            </a:r>
            <a:r>
              <a:rPr lang="en-US" sz="2000" dirty="0">
                <a:latin typeface="Arial" pitchFamily="34" charset="0"/>
                <a:cs typeface="Arial" pitchFamily="34" charset="0"/>
              </a:rPr>
              <a:t>from the cargo tank vehicle. </a:t>
            </a:r>
          </a:p>
          <a:p>
            <a:pPr lvl="1"/>
            <a:r>
              <a:rPr lang="en-US" sz="2000" dirty="0">
                <a:latin typeface="Arial" pitchFamily="34" charset="0"/>
                <a:cs typeface="Arial" pitchFamily="34" charset="0"/>
              </a:rPr>
              <a:t>The most likely leak is from a hose or leaky valve (25-50 gallons</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lvl="1"/>
            <a:r>
              <a:rPr lang="en-US" sz="2000" dirty="0">
                <a:latin typeface="Arial" pitchFamily="34" charset="0"/>
                <a:cs typeface="Arial" pitchFamily="34" charset="0"/>
              </a:rPr>
              <a:t>Definition of most likely leak must be in </a:t>
            </a:r>
            <a:r>
              <a:rPr lang="en-US" sz="2000" dirty="0" err="1">
                <a:latin typeface="Arial" pitchFamily="34" charset="0"/>
                <a:cs typeface="Arial" pitchFamily="34" charset="0"/>
              </a:rPr>
              <a:t>SPCC</a:t>
            </a:r>
            <a:r>
              <a:rPr lang="en-US" sz="2000" dirty="0">
                <a:latin typeface="Arial" pitchFamily="34" charset="0"/>
                <a:cs typeface="Arial" pitchFamily="34" charset="0"/>
              </a:rPr>
              <a:t> plan</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a:p>
            <a:pPr lvl="1"/>
            <a:r>
              <a:rPr lang="en-US" sz="2000" dirty="0">
                <a:latin typeface="Arial" pitchFamily="34" charset="0"/>
                <a:cs typeface="Arial" pitchFamily="34" charset="0"/>
              </a:rPr>
              <a:t>Absorbents are not enough unless the site is manned 24 hours and a liquid release alarm is sounded.</a:t>
            </a:r>
          </a:p>
          <a:p>
            <a:pPr lvl="1"/>
            <a:endParaRPr lang="en-US" sz="2000" dirty="0">
              <a:latin typeface="Arial" pitchFamily="34" charset="0"/>
              <a:cs typeface="Arial" pitchFamily="34" charset="0"/>
            </a:endParaRPr>
          </a:p>
          <a:p>
            <a:pPr lvl="1"/>
            <a:endParaRPr lang="en-US" sz="2000" dirty="0">
              <a:latin typeface="Arial" pitchFamily="34" charset="0"/>
              <a:cs typeface="Arial" pitchFamily="34" charset="0"/>
            </a:endParaRPr>
          </a:p>
          <a:p>
            <a:pPr lvl="1"/>
            <a:endParaRPr lang="en-US" sz="2000" dirty="0">
              <a:latin typeface="Arial" pitchFamily="34" charset="0"/>
              <a:cs typeface="Arial" pitchFamily="34" charset="0"/>
            </a:endParaRPr>
          </a:p>
          <a:p>
            <a:pPr>
              <a:buNone/>
            </a:pPr>
            <a:endParaRPr lang="en-US" sz="2000" dirty="0">
              <a:latin typeface="Arial" pitchFamily="34" charset="0"/>
              <a:cs typeface="Arial" pitchFamily="34" charset="0"/>
            </a:endParaRPr>
          </a:p>
          <a:p>
            <a:pPr lvl="1">
              <a:buNone/>
            </a:pPr>
            <a:endParaRPr lang="en-US" dirty="0"/>
          </a:p>
        </p:txBody>
      </p:sp>
    </p:spTree>
    <p:extLst>
      <p:ext uri="{BB962C8B-B14F-4D97-AF65-F5344CB8AC3E}">
        <p14:creationId xmlns:p14="http://schemas.microsoft.com/office/powerpoint/2010/main" val="37459100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685800"/>
          </a:xfrm>
        </p:spPr>
        <p:txBody>
          <a:bodyPr>
            <a:noAutofit/>
          </a:bodyPr>
          <a:lstStyle/>
          <a:p>
            <a:r>
              <a:rPr lang="en-US" sz="2700" dirty="0">
                <a:solidFill>
                  <a:srgbClr val="002060"/>
                </a:solidFill>
              </a:rPr>
              <a:t># 5. IRS DYED FUEL DISPENSER LABELS</a:t>
            </a:r>
          </a:p>
        </p:txBody>
      </p:sp>
      <p:sp>
        <p:nvSpPr>
          <p:cNvPr id="3" name="Content Placeholder 2"/>
          <p:cNvSpPr>
            <a:spLocks noGrp="1"/>
          </p:cNvSpPr>
          <p:nvPr>
            <p:ph idx="1"/>
          </p:nvPr>
        </p:nvSpPr>
        <p:spPr>
          <a:xfrm>
            <a:off x="517207" y="1447800"/>
            <a:ext cx="8183880" cy="4442079"/>
          </a:xfrm>
        </p:spPr>
        <p:txBody>
          <a:bodyPr>
            <a:normAutofit/>
          </a:bodyPr>
          <a:lstStyle/>
          <a:p>
            <a:pPr>
              <a:buNone/>
            </a:pPr>
            <a:r>
              <a:rPr lang="en-US" sz="2400" b="1" dirty="0">
                <a:latin typeface="Arial" pitchFamily="34" charset="0"/>
                <a:cs typeface="Arial" pitchFamily="34" charset="0"/>
              </a:rPr>
              <a:t>Internal Revenue </a:t>
            </a:r>
            <a:r>
              <a:rPr lang="en-US" sz="2400" b="1" dirty="0" smtClean="0">
                <a:latin typeface="Arial" pitchFamily="34" charset="0"/>
                <a:cs typeface="Arial" pitchFamily="34" charset="0"/>
              </a:rPr>
              <a:t>Service (IRS):</a:t>
            </a:r>
            <a:endParaRPr lang="en-US" sz="2400" b="1" dirty="0">
              <a:latin typeface="Arial" pitchFamily="34" charset="0"/>
              <a:cs typeface="Arial" pitchFamily="34" charset="0"/>
            </a:endParaRPr>
          </a:p>
          <a:p>
            <a:pPr marL="0" indent="0">
              <a:buNone/>
            </a:pPr>
            <a:endParaRPr lang="en-US" sz="1000" b="1" dirty="0" smtClean="0">
              <a:latin typeface="Arial" pitchFamily="34" charset="0"/>
              <a:cs typeface="Arial" pitchFamily="34" charset="0"/>
            </a:endParaRPr>
          </a:p>
          <a:p>
            <a:pPr marL="0" indent="0">
              <a:buNone/>
            </a:pPr>
            <a:r>
              <a:rPr lang="en-US" sz="2000" b="1" dirty="0" smtClean="0">
                <a:latin typeface="Arial" pitchFamily="34" charset="0"/>
                <a:cs typeface="Arial" pitchFamily="34" charset="0"/>
              </a:rPr>
              <a:t>The </a:t>
            </a:r>
            <a:r>
              <a:rPr lang="en-US" sz="2000" b="1" dirty="0">
                <a:latin typeface="Arial" pitchFamily="34" charset="0"/>
                <a:cs typeface="Arial" pitchFamily="34" charset="0"/>
              </a:rPr>
              <a:t>following IRS labels must be posted on dispensers</a:t>
            </a:r>
            <a:r>
              <a:rPr lang="en-US" sz="2000" b="1" dirty="0" smtClean="0">
                <a:latin typeface="Arial" pitchFamily="34" charset="0"/>
                <a:cs typeface="Arial" pitchFamily="34" charset="0"/>
              </a:rPr>
              <a:t>:</a:t>
            </a:r>
          </a:p>
          <a:p>
            <a:pPr marL="0" indent="0">
              <a:buNone/>
            </a:pPr>
            <a:endParaRPr lang="en-US" sz="1400" b="1" i="1" dirty="0">
              <a:solidFill>
                <a:srgbClr val="FF0000"/>
              </a:solidFill>
              <a:latin typeface="Arial" pitchFamily="34" charset="0"/>
              <a:cs typeface="Arial" pitchFamily="34" charset="0"/>
            </a:endParaRPr>
          </a:p>
          <a:p>
            <a:pPr marL="0" indent="0" algn="ctr">
              <a:buNone/>
            </a:pPr>
            <a:r>
              <a:rPr lang="en-US" sz="2000" b="1" i="1" dirty="0" smtClean="0">
                <a:solidFill>
                  <a:srgbClr val="FF0000"/>
                </a:solidFill>
                <a:latin typeface="Arial" pitchFamily="34" charset="0"/>
                <a:cs typeface="Arial" pitchFamily="34" charset="0"/>
              </a:rPr>
              <a:t>“</a:t>
            </a:r>
            <a:r>
              <a:rPr lang="en-US" sz="2000" b="1" i="1" dirty="0">
                <a:solidFill>
                  <a:srgbClr val="FF0000"/>
                </a:solidFill>
                <a:latin typeface="Arial" pitchFamily="34" charset="0"/>
                <a:cs typeface="Arial" pitchFamily="34" charset="0"/>
              </a:rPr>
              <a:t>DYED DIESEL FUEL, NONTAXABLE USE ONLY, PENALTY FOR TAXABLE USE” </a:t>
            </a:r>
          </a:p>
          <a:p>
            <a:pPr algn="ctr">
              <a:buNone/>
            </a:pPr>
            <a:endParaRPr lang="en-US" sz="1400" b="1" i="1" dirty="0" smtClean="0">
              <a:solidFill>
                <a:srgbClr val="FF0000"/>
              </a:solidFill>
              <a:latin typeface="Arial" pitchFamily="34" charset="0"/>
              <a:cs typeface="Arial" pitchFamily="34" charset="0"/>
            </a:endParaRPr>
          </a:p>
          <a:p>
            <a:pPr algn="ctr">
              <a:buNone/>
            </a:pPr>
            <a:r>
              <a:rPr lang="en-US" sz="2000" b="1" i="1" dirty="0" smtClean="0">
                <a:solidFill>
                  <a:srgbClr val="FF0000"/>
                </a:solidFill>
                <a:latin typeface="Arial" pitchFamily="34" charset="0"/>
                <a:cs typeface="Arial" pitchFamily="34" charset="0"/>
              </a:rPr>
              <a:t>“</a:t>
            </a:r>
            <a:r>
              <a:rPr lang="en-US" sz="2000" b="1" i="1" dirty="0">
                <a:solidFill>
                  <a:srgbClr val="FF0000"/>
                </a:solidFill>
                <a:latin typeface="Arial" pitchFamily="34" charset="0"/>
                <a:cs typeface="Arial" pitchFamily="34" charset="0"/>
              </a:rPr>
              <a:t>DYED KEROSENE, NONTAXABLE USE ONLY, PENALTY FOR TAXABLE USE”</a:t>
            </a:r>
            <a:r>
              <a:rPr lang="en-US" sz="2000" dirty="0">
                <a:solidFill>
                  <a:srgbClr val="FF0000"/>
                </a:solidFill>
                <a:latin typeface="Arial" pitchFamily="34" charset="0"/>
                <a:cs typeface="Arial" pitchFamily="34" charset="0"/>
              </a:rPr>
              <a:t>.</a:t>
            </a:r>
            <a:endParaRPr lang="en-US" sz="2000" b="1" i="1" dirty="0">
              <a:solidFill>
                <a:srgbClr val="FF0000"/>
              </a:solidFill>
              <a:latin typeface="Arial" pitchFamily="34" charset="0"/>
              <a:cs typeface="Arial" pitchFamily="34" charset="0"/>
            </a:endParaRPr>
          </a:p>
          <a:p>
            <a:pPr marL="0" indent="0">
              <a:buNone/>
            </a:pPr>
            <a:endParaRPr lang="en-US" sz="1400" b="1" dirty="0" smtClean="0">
              <a:latin typeface="Arial" pitchFamily="34" charset="0"/>
              <a:cs typeface="Arial" pitchFamily="34" charset="0"/>
            </a:endParaRPr>
          </a:p>
          <a:p>
            <a:pPr marL="0" indent="0">
              <a:buNone/>
            </a:pPr>
            <a:r>
              <a:rPr lang="en-US" sz="2000" b="1" dirty="0" smtClean="0">
                <a:latin typeface="Arial" pitchFamily="34" charset="0"/>
                <a:cs typeface="Arial" pitchFamily="34" charset="0"/>
              </a:rPr>
              <a:t>The </a:t>
            </a:r>
            <a:r>
              <a:rPr lang="en-US" sz="2000" b="1" dirty="0">
                <a:latin typeface="Arial" pitchFamily="34" charset="0"/>
                <a:cs typeface="Arial" pitchFamily="34" charset="0"/>
              </a:rPr>
              <a:t>following label must be posted on all blocked pumps that sell clear, untaxed kerosene: </a:t>
            </a:r>
            <a:endParaRPr lang="en-US" sz="2000" b="1" i="1" dirty="0" smtClean="0">
              <a:latin typeface="Arial" pitchFamily="34" charset="0"/>
              <a:cs typeface="Arial" pitchFamily="34" charset="0"/>
            </a:endParaRPr>
          </a:p>
          <a:p>
            <a:pPr algn="ctr">
              <a:buNone/>
            </a:pPr>
            <a:endParaRPr lang="en-US" sz="1400" b="1" i="1" dirty="0">
              <a:latin typeface="Arial" pitchFamily="34" charset="0"/>
              <a:cs typeface="Arial" pitchFamily="34" charset="0"/>
            </a:endParaRPr>
          </a:p>
          <a:p>
            <a:pPr algn="ctr">
              <a:buNone/>
            </a:pPr>
            <a:r>
              <a:rPr lang="en-US" sz="2000" b="1" dirty="0">
                <a:latin typeface="Arial" pitchFamily="34" charset="0"/>
                <a:cs typeface="Arial" pitchFamily="34" charset="0"/>
              </a:rPr>
              <a:t> </a:t>
            </a:r>
            <a:r>
              <a:rPr lang="en-US" sz="2000" b="1" i="1" dirty="0">
                <a:solidFill>
                  <a:srgbClr val="FF0000"/>
                </a:solidFill>
                <a:latin typeface="Arial" pitchFamily="34" charset="0"/>
                <a:cs typeface="Arial" pitchFamily="34" charset="0"/>
              </a:rPr>
              <a:t>"UNDYED UNTAXED KEROSENE, NONTAXABLE USE ONLY".</a:t>
            </a:r>
          </a:p>
          <a:p>
            <a:pPr>
              <a:buNone/>
            </a:pPr>
            <a:endParaRPr lang="en-US" sz="2000" dirty="0"/>
          </a:p>
        </p:txBody>
      </p:sp>
    </p:spTree>
    <p:extLst>
      <p:ext uri="{BB962C8B-B14F-4D97-AF65-F5344CB8AC3E}">
        <p14:creationId xmlns:p14="http://schemas.microsoft.com/office/powerpoint/2010/main" val="1113914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183880" cy="609600"/>
          </a:xfrm>
        </p:spPr>
        <p:txBody>
          <a:bodyPr>
            <a:noAutofit/>
          </a:bodyPr>
          <a:lstStyle/>
          <a:p>
            <a:r>
              <a:rPr lang="en-US" sz="2700" dirty="0">
                <a:solidFill>
                  <a:srgbClr val="002060"/>
                </a:solidFill>
              </a:rPr>
              <a:t># 5. IRS DYED FUEL DISPENSER </a:t>
            </a:r>
            <a:r>
              <a:rPr lang="en-US" sz="2700" dirty="0" smtClean="0">
                <a:solidFill>
                  <a:srgbClr val="002060"/>
                </a:solidFill>
              </a:rPr>
              <a:t>LABELS </a:t>
            </a:r>
            <a:r>
              <a:rPr lang="en-US" sz="2500" dirty="0" smtClean="0">
                <a:solidFill>
                  <a:srgbClr val="002060"/>
                </a:solidFill>
              </a:rPr>
              <a:t>(Continued)</a:t>
            </a:r>
            <a:endParaRPr lang="en-US" sz="2500" dirty="0">
              <a:solidFill>
                <a:srgbClr val="002060"/>
              </a:solidFill>
            </a:endParaRPr>
          </a:p>
        </p:txBody>
      </p:sp>
      <p:sp>
        <p:nvSpPr>
          <p:cNvPr id="3" name="Content Placeholder 2"/>
          <p:cNvSpPr>
            <a:spLocks noGrp="1"/>
          </p:cNvSpPr>
          <p:nvPr>
            <p:ph idx="1"/>
          </p:nvPr>
        </p:nvSpPr>
        <p:spPr>
          <a:xfrm>
            <a:off x="517207" y="1447800"/>
            <a:ext cx="8183880" cy="4442079"/>
          </a:xfrm>
        </p:spPr>
        <p:txBody>
          <a:bodyPr>
            <a:normAutofit/>
          </a:bodyPr>
          <a:lstStyle/>
          <a:p>
            <a:endParaRPr lang="en-US" sz="1000" dirty="0" smtClean="0">
              <a:latin typeface="Arial" pitchFamily="34" charset="0"/>
              <a:cs typeface="Arial" pitchFamily="34" charset="0"/>
            </a:endParaRPr>
          </a:p>
          <a:p>
            <a:r>
              <a:rPr lang="en-US" sz="2400" dirty="0" smtClean="0">
                <a:latin typeface="Arial" pitchFamily="34" charset="0"/>
                <a:cs typeface="Arial" pitchFamily="34" charset="0"/>
              </a:rPr>
              <a:t>The </a:t>
            </a:r>
            <a:r>
              <a:rPr lang="en-US" sz="2400" dirty="0">
                <a:latin typeface="Arial" pitchFamily="34" charset="0"/>
                <a:cs typeface="Arial" pitchFamily="34" charset="0"/>
              </a:rPr>
              <a:t>labels must be affixed to the dispenser in a conspicuous place within easy sight of the person dispensing the fuel either on the face of the dispenser (on both sides) or on the side of the dispenser just above the nozzle housing.</a:t>
            </a:r>
            <a:r>
              <a:rPr lang="en-US" sz="2400" b="1" i="1" dirty="0">
                <a:latin typeface="Arial" pitchFamily="34" charset="0"/>
                <a:cs typeface="Arial" pitchFamily="34" charset="0"/>
              </a:rPr>
              <a:t> </a:t>
            </a:r>
            <a:r>
              <a:rPr lang="en-US" sz="2400" dirty="0">
                <a:latin typeface="Arial" pitchFamily="34" charset="0"/>
                <a:cs typeface="Arial" pitchFamily="34" charset="0"/>
              </a:rPr>
              <a:t> </a:t>
            </a:r>
            <a:endParaRPr lang="en-US" sz="2400" b="1" i="1" dirty="0">
              <a:latin typeface="Arial" pitchFamily="34" charset="0"/>
              <a:cs typeface="Arial" pitchFamily="34" charset="0"/>
            </a:endParaRPr>
          </a:p>
          <a:p>
            <a:endParaRPr lang="en-US" sz="2000" dirty="0">
              <a:latin typeface="Arial" pitchFamily="34" charset="0"/>
              <a:cs typeface="Arial" pitchFamily="34" charset="0"/>
            </a:endParaRPr>
          </a:p>
          <a:p>
            <a:r>
              <a:rPr lang="en-US" sz="2400" dirty="0">
                <a:latin typeface="Arial" pitchFamily="34" charset="0"/>
                <a:cs typeface="Arial" pitchFamily="34" charset="0"/>
              </a:rPr>
              <a:t>All dispensers including retail, wholesale, skid tanks.</a:t>
            </a:r>
          </a:p>
          <a:p>
            <a:endParaRPr lang="en-US" sz="2000" dirty="0">
              <a:latin typeface="Arial" pitchFamily="34" charset="0"/>
              <a:cs typeface="Arial" pitchFamily="34" charset="0"/>
            </a:endParaRPr>
          </a:p>
          <a:p>
            <a:r>
              <a:rPr lang="en-US" sz="2400" b="1" dirty="0">
                <a:solidFill>
                  <a:srgbClr val="FF0000"/>
                </a:solidFill>
                <a:latin typeface="Arial" pitchFamily="34" charset="0"/>
                <a:cs typeface="Arial" pitchFamily="34" charset="0"/>
              </a:rPr>
              <a:t>PENALTY: </a:t>
            </a:r>
            <a:r>
              <a:rPr lang="en-US" sz="2400" dirty="0">
                <a:latin typeface="Arial" pitchFamily="34" charset="0"/>
                <a:cs typeface="Arial" pitchFamily="34" charset="0"/>
              </a:rPr>
              <a:t>$10.00 for every gallon of fuel in the tank attached to the dispenser.</a:t>
            </a:r>
          </a:p>
        </p:txBody>
      </p:sp>
    </p:spTree>
    <p:extLst>
      <p:ext uri="{BB962C8B-B14F-4D97-AF65-F5344CB8AC3E}">
        <p14:creationId xmlns:p14="http://schemas.microsoft.com/office/powerpoint/2010/main" val="4046650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83880" cy="1051560"/>
          </a:xfrm>
        </p:spPr>
        <p:txBody>
          <a:bodyPr/>
          <a:lstStyle/>
          <a:p>
            <a:pPr algn="ctr"/>
            <a:r>
              <a:rPr lang="en-US" i="1" dirty="0" smtClean="0"/>
              <a:t>Thank you for your support!</a:t>
            </a:r>
            <a:endParaRPr lang="en-US" i="1" dirty="0"/>
          </a:p>
        </p:txBody>
      </p:sp>
      <p:sp>
        <p:nvSpPr>
          <p:cNvPr id="3" name="Content Placeholder 2"/>
          <p:cNvSpPr>
            <a:spLocks noGrp="1"/>
          </p:cNvSpPr>
          <p:nvPr>
            <p:ph idx="1"/>
          </p:nvPr>
        </p:nvSpPr>
        <p:spPr>
          <a:xfrm>
            <a:off x="533400" y="1524000"/>
            <a:ext cx="8183880" cy="4416552"/>
          </a:xfrm>
        </p:spPr>
        <p:txBody>
          <a:bodyPr>
            <a:normAutofit/>
          </a:bodyPr>
          <a:lstStyle/>
          <a:p>
            <a:pPr marL="0" indent="0" algn="ctr">
              <a:buNone/>
            </a:pPr>
            <a:endParaRPr lang="en-US" sz="1000" dirty="0"/>
          </a:p>
          <a:p>
            <a:pPr marL="0" indent="0" algn="ctr">
              <a:buNone/>
            </a:pPr>
            <a:r>
              <a:rPr lang="en-US" sz="2400" b="1" dirty="0" smtClean="0">
                <a:solidFill>
                  <a:srgbClr val="002060"/>
                </a:solidFill>
              </a:rPr>
              <a:t>Michael C. Trunzo, NEFI President &amp; CEO</a:t>
            </a:r>
          </a:p>
          <a:p>
            <a:pPr marL="0" indent="0" algn="ctr">
              <a:buNone/>
            </a:pPr>
            <a:r>
              <a:rPr lang="en-US" sz="2400" dirty="0" smtClean="0">
                <a:solidFill>
                  <a:srgbClr val="002060"/>
                </a:solidFill>
              </a:rPr>
              <a:t>michael.trunzo@nefi.com </a:t>
            </a:r>
          </a:p>
          <a:p>
            <a:pPr marL="0" indent="0" algn="ctr">
              <a:buNone/>
            </a:pPr>
            <a:r>
              <a:rPr lang="en-US" sz="2000" dirty="0" smtClean="0">
                <a:solidFill>
                  <a:srgbClr val="002060"/>
                </a:solidFill>
              </a:rPr>
              <a:t>(617) 923-5011</a:t>
            </a:r>
          </a:p>
          <a:p>
            <a:pPr marL="0" indent="0" algn="ctr">
              <a:buNone/>
            </a:pPr>
            <a:endParaRPr lang="en-US" sz="1000" dirty="0" smtClean="0">
              <a:solidFill>
                <a:srgbClr val="002060"/>
              </a:solidFill>
            </a:endParaRPr>
          </a:p>
          <a:p>
            <a:pPr marL="0" indent="0" algn="ctr">
              <a:buNone/>
            </a:pPr>
            <a:r>
              <a:rPr lang="en-US" sz="2400" b="1" dirty="0" smtClean="0">
                <a:solidFill>
                  <a:srgbClr val="002060"/>
                </a:solidFill>
              </a:rPr>
              <a:t>Jim Collura, Vice President for Gov’t Affairs</a:t>
            </a:r>
            <a:endParaRPr lang="en-US" sz="2400" b="1" dirty="0">
              <a:solidFill>
                <a:srgbClr val="002060"/>
              </a:solidFill>
            </a:endParaRPr>
          </a:p>
          <a:p>
            <a:pPr marL="0" indent="0" algn="ctr">
              <a:buNone/>
            </a:pPr>
            <a:r>
              <a:rPr lang="en-US" sz="2400" dirty="0">
                <a:solidFill>
                  <a:srgbClr val="002060"/>
                </a:solidFill>
              </a:rPr>
              <a:t>j</a:t>
            </a:r>
            <a:r>
              <a:rPr lang="en-US" sz="2400" dirty="0" smtClean="0">
                <a:solidFill>
                  <a:srgbClr val="002060"/>
                </a:solidFill>
              </a:rPr>
              <a:t>im.collura@nefi.com</a:t>
            </a:r>
            <a:endParaRPr lang="en-US" sz="2400" dirty="0">
              <a:solidFill>
                <a:srgbClr val="002060"/>
              </a:solidFill>
            </a:endParaRPr>
          </a:p>
          <a:p>
            <a:pPr marL="0" indent="0" algn="ctr">
              <a:buNone/>
            </a:pPr>
            <a:r>
              <a:rPr lang="en-US" sz="2000" dirty="0" smtClean="0">
                <a:solidFill>
                  <a:srgbClr val="002060"/>
                </a:solidFill>
              </a:rPr>
              <a:t>(617</a:t>
            </a:r>
            <a:r>
              <a:rPr lang="en-US" sz="2000" dirty="0">
                <a:solidFill>
                  <a:srgbClr val="002060"/>
                </a:solidFill>
              </a:rPr>
              <a:t>) </a:t>
            </a:r>
            <a:r>
              <a:rPr lang="en-US" sz="2000" dirty="0" smtClean="0">
                <a:solidFill>
                  <a:srgbClr val="002060"/>
                </a:solidFill>
              </a:rPr>
              <a:t>923-5023</a:t>
            </a:r>
          </a:p>
          <a:p>
            <a:pPr marL="0" indent="0" algn="ctr">
              <a:buNone/>
            </a:pPr>
            <a:endParaRPr lang="en-US" sz="2000" dirty="0" smtClean="0">
              <a:solidFill>
                <a:srgbClr val="002060"/>
              </a:solidFill>
            </a:endParaRPr>
          </a:p>
          <a:p>
            <a:pPr marL="0" indent="0" algn="ctr">
              <a:buNone/>
            </a:pPr>
            <a:r>
              <a:rPr lang="en-US" sz="2400" b="1" dirty="0" smtClean="0">
                <a:solidFill>
                  <a:srgbClr val="002060"/>
                </a:solidFill>
              </a:rPr>
              <a:t>Mark S. Morgan, Esq., Regulatory Counsel</a:t>
            </a:r>
            <a:endParaRPr lang="en-US" sz="2400" b="1" dirty="0">
              <a:solidFill>
                <a:srgbClr val="002060"/>
              </a:solidFill>
            </a:endParaRPr>
          </a:p>
          <a:p>
            <a:pPr marL="0" indent="0" algn="ctr">
              <a:buNone/>
            </a:pPr>
            <a:r>
              <a:rPr lang="en-US" sz="2400" dirty="0" smtClean="0">
                <a:solidFill>
                  <a:srgbClr val="002060"/>
                </a:solidFill>
              </a:rPr>
              <a:t>mark@nefi.com</a:t>
            </a:r>
            <a:endParaRPr lang="en-US" sz="2400" dirty="0">
              <a:solidFill>
                <a:srgbClr val="002060"/>
              </a:solidFill>
            </a:endParaRPr>
          </a:p>
          <a:p>
            <a:pPr marL="0" indent="0" algn="ctr">
              <a:buNone/>
            </a:pPr>
            <a:r>
              <a:rPr lang="en-US" sz="2000" dirty="0" smtClean="0">
                <a:solidFill>
                  <a:srgbClr val="002060"/>
                </a:solidFill>
              </a:rPr>
              <a:t>(202) 364-6767</a:t>
            </a:r>
            <a:endParaRPr lang="en-US" sz="2000" dirty="0">
              <a:solidFill>
                <a:srgbClr val="002060"/>
              </a:solidFill>
            </a:endParaRPr>
          </a:p>
          <a:p>
            <a:pPr marL="0" indent="0" algn="ctr">
              <a:buNone/>
            </a:pPr>
            <a:endParaRPr lang="en-US" sz="2400" dirty="0">
              <a:solidFill>
                <a:srgbClr val="002060"/>
              </a:solidFill>
            </a:endParaRPr>
          </a:p>
        </p:txBody>
      </p:sp>
      <p:sp>
        <p:nvSpPr>
          <p:cNvPr id="4" name="TextBox 3"/>
          <p:cNvSpPr txBox="1"/>
          <p:nvPr/>
        </p:nvSpPr>
        <p:spPr>
          <a:xfrm>
            <a:off x="3886200" y="5919757"/>
            <a:ext cx="2390775" cy="400110"/>
          </a:xfrm>
          <a:prstGeom prst="rect">
            <a:avLst/>
          </a:prstGeom>
          <a:noFill/>
        </p:spPr>
        <p:txBody>
          <a:bodyPr wrap="square" rtlCol="0">
            <a:spAutoFit/>
          </a:bodyPr>
          <a:lstStyle/>
          <a:p>
            <a:r>
              <a:rPr lang="en-US" sz="2000"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www.nefi.com</a:t>
            </a:r>
            <a:endParaRPr lang="en-US" sz="2000" dirty="0">
              <a:solidFill>
                <a:schemeClr val="accent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5951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Regional Policy</a:t>
            </a:r>
            <a:endParaRPr lang="en-US" b="1" dirty="0"/>
          </a:p>
        </p:txBody>
      </p:sp>
      <p:sp>
        <p:nvSpPr>
          <p:cNvPr id="3" name="Text Placeholder 2"/>
          <p:cNvSpPr>
            <a:spLocks noGrp="1"/>
          </p:cNvSpPr>
          <p:nvPr>
            <p:ph type="body" idx="1"/>
          </p:nvPr>
        </p:nvSpPr>
        <p:spPr/>
        <p:txBody>
          <a:bodyPr/>
          <a:lstStyle/>
          <a:p>
            <a:r>
              <a:rPr lang="en-US" dirty="0" smtClean="0"/>
              <a:t>Michael C. Trunzo, NEFI President &amp; CEO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27485"/>
            <a:ext cx="3173123" cy="4322520"/>
          </a:xfrm>
          <a:prstGeom prst="rect">
            <a:avLst/>
          </a:prstGeom>
        </p:spPr>
      </p:pic>
    </p:spTree>
    <p:extLst>
      <p:ext uri="{BB962C8B-B14F-4D97-AF65-F5344CB8AC3E}">
        <p14:creationId xmlns:p14="http://schemas.microsoft.com/office/powerpoint/2010/main" val="1724839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POLICIES &amp; OUTREACH</a:t>
            </a:r>
            <a:endParaRPr lang="en-US" dirty="0"/>
          </a:p>
        </p:txBody>
      </p:sp>
      <p:sp>
        <p:nvSpPr>
          <p:cNvPr id="3" name="Content Placeholder 2"/>
          <p:cNvSpPr>
            <a:spLocks noGrp="1"/>
          </p:cNvSpPr>
          <p:nvPr>
            <p:ph idx="1"/>
          </p:nvPr>
        </p:nvSpPr>
        <p:spPr>
          <a:xfrm>
            <a:off x="502920" y="530352"/>
            <a:ext cx="8183880" cy="4803648"/>
          </a:xfrm>
        </p:spPr>
        <p:txBody>
          <a:bodyPr>
            <a:normAutofit/>
          </a:bodyPr>
          <a:lstStyle/>
          <a:p>
            <a:r>
              <a:rPr lang="en-US" sz="3200" dirty="0" smtClean="0"/>
              <a:t>LIHEAP Efficiency and </a:t>
            </a:r>
            <a:r>
              <a:rPr lang="en-US" sz="3200" dirty="0" smtClean="0"/>
              <a:t>Reform</a:t>
            </a:r>
          </a:p>
          <a:p>
            <a:pPr marL="0" indent="0">
              <a:buNone/>
            </a:pPr>
            <a:endParaRPr lang="en-US" sz="3200" dirty="0" smtClean="0"/>
          </a:p>
          <a:p>
            <a:r>
              <a:rPr lang="en-US" sz="2800" dirty="0" smtClean="0"/>
              <a:t>ISO </a:t>
            </a:r>
            <a:r>
              <a:rPr lang="en-US" sz="2800" dirty="0" smtClean="0"/>
              <a:t>New England </a:t>
            </a:r>
            <a:r>
              <a:rPr lang="en-US" sz="2800" i="1" dirty="0" smtClean="0"/>
              <a:t>Winter Reliability </a:t>
            </a:r>
            <a:r>
              <a:rPr lang="en-US" sz="2800" i="1" dirty="0" smtClean="0"/>
              <a:t>Program</a:t>
            </a:r>
          </a:p>
          <a:p>
            <a:pPr marL="0" indent="0">
              <a:buNone/>
            </a:pPr>
            <a:endParaRPr lang="en-US" sz="2800" i="1" dirty="0" smtClean="0"/>
          </a:p>
          <a:p>
            <a:r>
              <a:rPr lang="en-US" sz="2800" dirty="0" smtClean="0"/>
              <a:t>Biodiesel </a:t>
            </a:r>
            <a:r>
              <a:rPr lang="en-US" sz="2800" dirty="0" smtClean="0"/>
              <a:t>Blending </a:t>
            </a:r>
            <a:r>
              <a:rPr lang="en-US" sz="2800" dirty="0" smtClean="0"/>
              <a:t>Requirement</a:t>
            </a:r>
          </a:p>
          <a:p>
            <a:pPr marL="0" indent="0">
              <a:buNone/>
            </a:pPr>
            <a:endParaRPr lang="en-US" sz="2800" dirty="0" smtClean="0"/>
          </a:p>
          <a:p>
            <a:r>
              <a:rPr lang="en-US" sz="2800" dirty="0" smtClean="0"/>
              <a:t>Northeast </a:t>
            </a:r>
            <a:r>
              <a:rPr lang="en-US" sz="2800" dirty="0" smtClean="0"/>
              <a:t>States for Coordinated Air Use Management (NESCAUM)</a:t>
            </a:r>
          </a:p>
          <a:p>
            <a:pPr lvl="1"/>
            <a:endParaRPr lang="en-US" dirty="0" smtClean="0"/>
          </a:p>
          <a:p>
            <a:pPr marL="347472" lvl="1" indent="0">
              <a:buNone/>
            </a:pPr>
            <a:endParaRPr lang="en-US" dirty="0"/>
          </a:p>
          <a:p>
            <a:pPr lvl="1"/>
            <a:endParaRPr lang="en-US" dirty="0"/>
          </a:p>
        </p:txBody>
      </p:sp>
    </p:spTree>
    <p:extLst>
      <p:ext uri="{BB962C8B-B14F-4D97-AF65-F5344CB8AC3E}">
        <p14:creationId xmlns:p14="http://schemas.microsoft.com/office/powerpoint/2010/main" val="25709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Legislation</a:t>
            </a:r>
            <a:endParaRPr lang="en-US" b="1" dirty="0"/>
          </a:p>
        </p:txBody>
      </p:sp>
      <p:sp>
        <p:nvSpPr>
          <p:cNvPr id="3" name="Text Placeholder 2"/>
          <p:cNvSpPr>
            <a:spLocks noGrp="1"/>
          </p:cNvSpPr>
          <p:nvPr>
            <p:ph type="body" idx="1"/>
          </p:nvPr>
        </p:nvSpPr>
        <p:spPr/>
        <p:txBody>
          <a:bodyPr/>
          <a:lstStyle/>
          <a:p>
            <a:r>
              <a:rPr lang="en-US" dirty="0" smtClean="0"/>
              <a:t>Jim Collura, NEFI Vice President for Government Affairs</a:t>
            </a:r>
            <a:endParaRPr lang="en-US" dirty="0"/>
          </a:p>
        </p:txBody>
      </p:sp>
      <p:pic>
        <p:nvPicPr>
          <p:cNvPr id="1027" name="Picture 3" descr="C:\Users\jimcollura\AppData\Local\Microsoft\Windows\Temporary Internet Files\Content.IE5\NHO32AAW\MP900401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57200"/>
            <a:ext cx="289701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8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Mid-term Elections</a:t>
            </a:r>
            <a:endParaRPr lang="en-US" dirty="0"/>
          </a:p>
        </p:txBody>
      </p:sp>
      <p:sp>
        <p:nvSpPr>
          <p:cNvPr id="3" name="Content Placeholder 2"/>
          <p:cNvSpPr>
            <a:spLocks noGrp="1"/>
          </p:cNvSpPr>
          <p:nvPr>
            <p:ph idx="1"/>
          </p:nvPr>
        </p:nvSpPr>
        <p:spPr/>
        <p:txBody>
          <a:bodyPr/>
          <a:lstStyle/>
          <a:p>
            <a:r>
              <a:rPr lang="en-US" dirty="0" smtClean="0"/>
              <a:t>House &amp; Senate are in Recess</a:t>
            </a:r>
          </a:p>
          <a:p>
            <a:pPr lvl="1"/>
            <a:r>
              <a:rPr lang="en-US" dirty="0" smtClean="0"/>
              <a:t>Will return week of Nov. 10</a:t>
            </a:r>
            <a:r>
              <a:rPr lang="en-US" baseline="30000" dirty="0" smtClean="0"/>
              <a:t>th</a:t>
            </a:r>
            <a:r>
              <a:rPr lang="en-US" dirty="0" smtClean="0"/>
              <a:t> for “Lame Duck”</a:t>
            </a:r>
          </a:p>
          <a:p>
            <a:pPr lvl="1"/>
            <a:r>
              <a:rPr lang="en-US" b="1" dirty="0" smtClean="0"/>
              <a:t>Election Day: </a:t>
            </a:r>
            <a:r>
              <a:rPr lang="en-US" dirty="0" smtClean="0"/>
              <a:t>November 4, 2014</a:t>
            </a:r>
          </a:p>
          <a:p>
            <a:pPr lvl="1"/>
            <a:r>
              <a:rPr lang="en-US" dirty="0" smtClean="0"/>
              <a:t>Democrats are defending more seats (21-15)</a:t>
            </a:r>
          </a:p>
          <a:p>
            <a:pPr lvl="1"/>
            <a:endParaRPr lang="en-US" sz="1500" dirty="0" smtClean="0"/>
          </a:p>
          <a:p>
            <a:r>
              <a:rPr lang="en-US" dirty="0" smtClean="0"/>
              <a:t>Republicans Control House of Reps.</a:t>
            </a:r>
          </a:p>
          <a:p>
            <a:pPr lvl="1"/>
            <a:r>
              <a:rPr lang="en-US" dirty="0" smtClean="0"/>
              <a:t>Almost certain they will retain majority</a:t>
            </a:r>
          </a:p>
          <a:p>
            <a:pPr lvl="1"/>
            <a:endParaRPr lang="en-US" sz="1500" dirty="0" smtClean="0"/>
          </a:p>
          <a:p>
            <a:r>
              <a:rPr lang="en-US" dirty="0" smtClean="0"/>
              <a:t>Democrats Control the Senate (for now)</a:t>
            </a:r>
          </a:p>
          <a:p>
            <a:pPr lvl="1"/>
            <a:r>
              <a:rPr lang="en-US" dirty="0" smtClean="0"/>
              <a:t>Senate is considered up-for-grabs</a:t>
            </a:r>
            <a:endParaRPr lang="en-US" dirty="0"/>
          </a:p>
        </p:txBody>
      </p:sp>
    </p:spTree>
    <p:extLst>
      <p:ext uri="{BB962C8B-B14F-4D97-AF65-F5344CB8AC3E}">
        <p14:creationId xmlns:p14="http://schemas.microsoft.com/office/powerpoint/2010/main" val="384199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62" y="1295400"/>
            <a:ext cx="8088086" cy="4267200"/>
          </a:xfrm>
          <a:prstGeom prst="rect">
            <a:avLst/>
          </a:prstGeom>
        </p:spPr>
      </p:pic>
    </p:spTree>
    <p:extLst>
      <p:ext uri="{BB962C8B-B14F-4D97-AF65-F5344CB8AC3E}">
        <p14:creationId xmlns:p14="http://schemas.microsoft.com/office/powerpoint/2010/main" val="309574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Seats Likely to go Republican</a:t>
            </a:r>
            <a:endParaRPr lang="en-US" dirty="0"/>
          </a:p>
        </p:txBody>
      </p:sp>
      <p:sp>
        <p:nvSpPr>
          <p:cNvPr id="3" name="Content Placeholder 2"/>
          <p:cNvSpPr>
            <a:spLocks noGrp="1"/>
          </p:cNvSpPr>
          <p:nvPr>
            <p:ph idx="1"/>
          </p:nvPr>
        </p:nvSpPr>
        <p:spPr>
          <a:xfrm>
            <a:off x="502920" y="530352"/>
            <a:ext cx="8183880" cy="4879848"/>
          </a:xfrm>
        </p:spPr>
        <p:txBody>
          <a:bodyPr>
            <a:normAutofit fontScale="92500"/>
          </a:bodyPr>
          <a:lstStyle/>
          <a:p>
            <a:r>
              <a:rPr lang="en-US" sz="2600" b="1" dirty="0"/>
              <a:t>Arkansas </a:t>
            </a:r>
            <a:r>
              <a:rPr lang="en-US" sz="2600" dirty="0"/>
              <a:t>Sen. Pryor (D) vs. Cotton (R)</a:t>
            </a:r>
          </a:p>
          <a:p>
            <a:pPr lvl="1"/>
            <a:r>
              <a:rPr lang="en-US" sz="2200" dirty="0">
                <a:solidFill>
                  <a:srgbClr val="002060"/>
                </a:solidFill>
              </a:rPr>
              <a:t>Republican +5% </a:t>
            </a:r>
            <a:r>
              <a:rPr lang="en-US" sz="1000" i="1" dirty="0">
                <a:solidFill>
                  <a:srgbClr val="002060"/>
                </a:solidFill>
              </a:rPr>
              <a:t>(9/2-9/4 NBC News/Marist)</a:t>
            </a:r>
          </a:p>
          <a:p>
            <a:r>
              <a:rPr lang="en-US" sz="2600" b="1" dirty="0" smtClean="0"/>
              <a:t>Alaska </a:t>
            </a:r>
            <a:r>
              <a:rPr lang="en-US" sz="2600" dirty="0" smtClean="0"/>
              <a:t>Sen. </a:t>
            </a:r>
            <a:r>
              <a:rPr lang="en-US" sz="2600" dirty="0" err="1" smtClean="0"/>
              <a:t>Begich</a:t>
            </a:r>
            <a:r>
              <a:rPr lang="en-US" sz="2600" dirty="0" smtClean="0"/>
              <a:t> (D) vs. Sullivan (R)</a:t>
            </a:r>
          </a:p>
          <a:p>
            <a:pPr lvl="1"/>
            <a:r>
              <a:rPr lang="en-US" sz="2200" dirty="0" smtClean="0">
                <a:solidFill>
                  <a:srgbClr val="002060"/>
                </a:solidFill>
              </a:rPr>
              <a:t>Republican +6% </a:t>
            </a:r>
            <a:r>
              <a:rPr lang="en-US" sz="1000" i="1" dirty="0" smtClean="0">
                <a:solidFill>
                  <a:srgbClr val="002060"/>
                </a:solidFill>
              </a:rPr>
              <a:t>(8/18-9/2 CBS News/NYT/</a:t>
            </a:r>
            <a:r>
              <a:rPr lang="en-US" sz="1000" i="1" dirty="0" err="1" smtClean="0">
                <a:solidFill>
                  <a:srgbClr val="002060"/>
                </a:solidFill>
              </a:rPr>
              <a:t>YouGov</a:t>
            </a:r>
            <a:r>
              <a:rPr lang="en-US" sz="1000" i="1" dirty="0" smtClean="0">
                <a:solidFill>
                  <a:srgbClr val="002060"/>
                </a:solidFill>
              </a:rPr>
              <a:t>)</a:t>
            </a:r>
            <a:endParaRPr lang="en-US" sz="1000" i="1" dirty="0" smtClean="0">
              <a:solidFill>
                <a:srgbClr val="002060"/>
              </a:solidFill>
            </a:endParaRPr>
          </a:p>
          <a:p>
            <a:r>
              <a:rPr lang="en-US" sz="2600" b="1" dirty="0" smtClean="0"/>
              <a:t>South Dakota* </a:t>
            </a:r>
            <a:r>
              <a:rPr lang="en-US" sz="2600" dirty="0" smtClean="0"/>
              <a:t>Dem &amp; Ind. Vs. Rounds (R)</a:t>
            </a:r>
            <a:endParaRPr lang="en-US" sz="2600" dirty="0"/>
          </a:p>
          <a:p>
            <a:pPr lvl="1"/>
            <a:r>
              <a:rPr lang="en-US" sz="2200" dirty="0">
                <a:solidFill>
                  <a:srgbClr val="002060"/>
                </a:solidFill>
              </a:rPr>
              <a:t>Republican </a:t>
            </a:r>
            <a:r>
              <a:rPr lang="en-US" sz="2200" dirty="0" smtClean="0">
                <a:solidFill>
                  <a:srgbClr val="002060"/>
                </a:solidFill>
              </a:rPr>
              <a:t>+11% </a:t>
            </a:r>
            <a:r>
              <a:rPr lang="en-US" sz="1000" i="1" dirty="0" smtClean="0">
                <a:solidFill>
                  <a:srgbClr val="002060"/>
                </a:solidFill>
              </a:rPr>
              <a:t>(9/3-9/7 </a:t>
            </a:r>
            <a:r>
              <a:rPr lang="en-US" sz="1000" i="1" dirty="0" err="1" smtClean="0">
                <a:solidFill>
                  <a:srgbClr val="002060"/>
                </a:solidFill>
              </a:rPr>
              <a:t>Suvey</a:t>
            </a:r>
            <a:r>
              <a:rPr lang="en-US" sz="1000" i="1" dirty="0" smtClean="0">
                <a:solidFill>
                  <a:srgbClr val="002060"/>
                </a:solidFill>
              </a:rPr>
              <a:t> USA)</a:t>
            </a:r>
            <a:endParaRPr lang="en-US" sz="1000" i="1" dirty="0" smtClean="0">
              <a:solidFill>
                <a:srgbClr val="002060"/>
              </a:solidFill>
            </a:endParaRPr>
          </a:p>
          <a:p>
            <a:r>
              <a:rPr lang="en-US" sz="2600" b="1" dirty="0" smtClean="0"/>
              <a:t>Louisiana </a:t>
            </a:r>
            <a:r>
              <a:rPr lang="en-US" sz="2600" dirty="0" smtClean="0"/>
              <a:t>Sen. Landrieu (D) vs. Cassidy (R)</a:t>
            </a:r>
          </a:p>
          <a:p>
            <a:pPr lvl="1"/>
            <a:r>
              <a:rPr lang="en-US" sz="2200" dirty="0" smtClean="0">
                <a:solidFill>
                  <a:srgbClr val="002060"/>
                </a:solidFill>
              </a:rPr>
              <a:t>Republican +13% </a:t>
            </a:r>
            <a:r>
              <a:rPr lang="en-US" sz="1000" i="1" dirty="0" smtClean="0">
                <a:solidFill>
                  <a:srgbClr val="002060"/>
                </a:solidFill>
              </a:rPr>
              <a:t>(</a:t>
            </a:r>
            <a:r>
              <a:rPr lang="en-US" sz="1000" i="1" dirty="0" smtClean="0">
                <a:solidFill>
                  <a:srgbClr val="002060"/>
                </a:solidFill>
              </a:rPr>
              <a:t>9/14-</a:t>
            </a:r>
            <a:r>
              <a:rPr lang="en-US" sz="1000" i="1" dirty="0" smtClean="0">
                <a:solidFill>
                  <a:srgbClr val="002060"/>
                </a:solidFill>
              </a:rPr>
              <a:t>9/16 Fox News)</a:t>
            </a:r>
          </a:p>
          <a:p>
            <a:r>
              <a:rPr lang="en-US" sz="2600" b="1" dirty="0" smtClean="0"/>
              <a:t>Montana*</a:t>
            </a:r>
            <a:r>
              <a:rPr lang="en-US" sz="2600" dirty="0" smtClean="0"/>
              <a:t> Walsh (D) vs. </a:t>
            </a:r>
            <a:r>
              <a:rPr lang="en-US" sz="2600" dirty="0" err="1" smtClean="0"/>
              <a:t>Daines</a:t>
            </a:r>
            <a:r>
              <a:rPr lang="en-US" sz="2600" dirty="0" smtClean="0"/>
              <a:t> (R)</a:t>
            </a:r>
            <a:endParaRPr lang="en-US" sz="2600" b="1" dirty="0" smtClean="0"/>
          </a:p>
          <a:p>
            <a:pPr lvl="1"/>
            <a:r>
              <a:rPr lang="en-US" sz="2200" dirty="0">
                <a:solidFill>
                  <a:srgbClr val="002060"/>
                </a:solidFill>
              </a:rPr>
              <a:t>Republican +</a:t>
            </a:r>
            <a:r>
              <a:rPr lang="en-US" sz="2200" dirty="0" smtClean="0">
                <a:solidFill>
                  <a:srgbClr val="002060"/>
                </a:solidFill>
              </a:rPr>
              <a:t>19%</a:t>
            </a:r>
            <a:r>
              <a:rPr lang="en-US" dirty="0" smtClean="0">
                <a:solidFill>
                  <a:srgbClr val="002060"/>
                </a:solidFill>
              </a:rPr>
              <a:t> </a:t>
            </a:r>
            <a:r>
              <a:rPr lang="en-US" sz="1000" i="1" dirty="0" smtClean="0">
                <a:solidFill>
                  <a:srgbClr val="002060"/>
                </a:solidFill>
              </a:rPr>
              <a:t>(</a:t>
            </a:r>
            <a:r>
              <a:rPr lang="en-US" sz="1000" i="1" dirty="0">
                <a:solidFill>
                  <a:srgbClr val="002060"/>
                </a:solidFill>
              </a:rPr>
              <a:t>8/18-9/2 CBS News/NYT/</a:t>
            </a:r>
            <a:r>
              <a:rPr lang="en-US" sz="1000" i="1" dirty="0" err="1">
                <a:solidFill>
                  <a:srgbClr val="002060"/>
                </a:solidFill>
              </a:rPr>
              <a:t>YouGov</a:t>
            </a:r>
            <a:r>
              <a:rPr lang="en-US" sz="1000" i="1" dirty="0" smtClean="0">
                <a:solidFill>
                  <a:srgbClr val="002060"/>
                </a:solidFill>
              </a:rPr>
              <a:t>)</a:t>
            </a:r>
            <a:endParaRPr lang="en-US" sz="600" b="1" i="1" dirty="0" smtClean="0">
              <a:solidFill>
                <a:srgbClr val="002060"/>
              </a:solidFill>
            </a:endParaRPr>
          </a:p>
          <a:p>
            <a:r>
              <a:rPr lang="en-US" sz="2600" b="1" dirty="0" smtClean="0"/>
              <a:t>West Virginia*</a:t>
            </a:r>
            <a:r>
              <a:rPr lang="en-US" sz="2600" dirty="0" smtClean="0"/>
              <a:t> Tennant (D) vs. M. </a:t>
            </a:r>
            <a:r>
              <a:rPr lang="en-US" sz="2600" dirty="0" err="1" smtClean="0"/>
              <a:t>Capito</a:t>
            </a:r>
            <a:r>
              <a:rPr lang="en-US" sz="2600" dirty="0" smtClean="0"/>
              <a:t> (R)</a:t>
            </a:r>
          </a:p>
          <a:p>
            <a:pPr lvl="1"/>
            <a:r>
              <a:rPr lang="en-US" sz="2200" dirty="0" smtClean="0">
                <a:solidFill>
                  <a:srgbClr val="002060"/>
                </a:solidFill>
              </a:rPr>
              <a:t>Republican +23</a:t>
            </a:r>
            <a:r>
              <a:rPr lang="en-US" sz="2200" dirty="0" smtClean="0">
                <a:solidFill>
                  <a:srgbClr val="002060"/>
                </a:solidFill>
              </a:rPr>
              <a:t>% </a:t>
            </a:r>
            <a:r>
              <a:rPr lang="en-US" sz="1000" i="1" dirty="0">
                <a:solidFill>
                  <a:srgbClr val="002060"/>
                </a:solidFill>
              </a:rPr>
              <a:t>(8/18-9/2 CBS News/NYT/</a:t>
            </a:r>
            <a:r>
              <a:rPr lang="en-US" sz="1000" i="1" dirty="0" err="1">
                <a:solidFill>
                  <a:srgbClr val="002060"/>
                </a:solidFill>
              </a:rPr>
              <a:t>YouGov</a:t>
            </a:r>
            <a:r>
              <a:rPr lang="en-US" sz="1000" i="1" dirty="0">
                <a:solidFill>
                  <a:srgbClr val="002060"/>
                </a:solidFill>
              </a:rPr>
              <a:t>)</a:t>
            </a:r>
            <a:endParaRPr lang="en-US" sz="600" b="1" i="1" dirty="0">
              <a:solidFill>
                <a:srgbClr val="002060"/>
              </a:solidFill>
            </a:endParaRPr>
          </a:p>
        </p:txBody>
      </p:sp>
    </p:spTree>
    <p:extLst>
      <p:ext uri="{BB962C8B-B14F-4D97-AF65-F5344CB8AC3E}">
        <p14:creationId xmlns:p14="http://schemas.microsoft.com/office/powerpoint/2010/main" val="3052838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Hampshire Senate Race</a:t>
            </a:r>
            <a:endParaRPr lang="en-US" dirty="0"/>
          </a:p>
        </p:txBody>
      </p:sp>
      <p:sp>
        <p:nvSpPr>
          <p:cNvPr id="3" name="Text Placeholder 2"/>
          <p:cNvSpPr>
            <a:spLocks noGrp="1"/>
          </p:cNvSpPr>
          <p:nvPr>
            <p:ph type="body" idx="1"/>
          </p:nvPr>
        </p:nvSpPr>
        <p:spPr>
          <a:xfrm>
            <a:off x="607224" y="579438"/>
            <a:ext cx="8003376" cy="792162"/>
          </a:xfrm>
        </p:spPr>
        <p:txBody>
          <a:bodyPr>
            <a:normAutofit fontScale="92500"/>
          </a:bodyPr>
          <a:lstStyle/>
          <a:p>
            <a:r>
              <a:rPr lang="en-US" dirty="0" smtClean="0"/>
              <a:t>Sen. Jeanne Shaheen (D)  vs.   Scott Brown (R)</a:t>
            </a:r>
            <a:endParaRPr lang="en-US" dirty="0"/>
          </a:p>
        </p:txBody>
      </p:sp>
      <p:pic>
        <p:nvPicPr>
          <p:cNvPr id="8" name="Content Placeholder 7"/>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219200" y="1371600"/>
            <a:ext cx="2856031" cy="3489325"/>
          </a:xfrm>
        </p:spPr>
      </p:pic>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05400" y="1371600"/>
            <a:ext cx="2819400" cy="3520743"/>
          </a:xfrm>
        </p:spPr>
      </p:pic>
      <p:sp>
        <p:nvSpPr>
          <p:cNvPr id="7" name="Text Placeholder 6"/>
          <p:cNvSpPr>
            <a:spLocks noGrp="1"/>
          </p:cNvSpPr>
          <p:nvPr>
            <p:ph type="body" sz="half" idx="3"/>
          </p:nvPr>
        </p:nvSpPr>
        <p:spPr/>
        <p:txBody>
          <a:bodyPr/>
          <a:lstStyle/>
          <a:p>
            <a:endParaRPr lang="en-US" dirty="0"/>
          </a:p>
          <a:p>
            <a:endParaRPr lang="en-US" dirty="0"/>
          </a:p>
        </p:txBody>
      </p:sp>
      <p:sp>
        <p:nvSpPr>
          <p:cNvPr id="13" name="TextBox 12"/>
          <p:cNvSpPr txBox="1"/>
          <p:nvPr/>
        </p:nvSpPr>
        <p:spPr>
          <a:xfrm>
            <a:off x="2057400" y="4985266"/>
            <a:ext cx="1143000" cy="461665"/>
          </a:xfrm>
          <a:prstGeom prst="rect">
            <a:avLst/>
          </a:prstGeom>
          <a:noFill/>
        </p:spPr>
        <p:txBody>
          <a:bodyPr wrap="square" rtlCol="0">
            <a:spAutoFit/>
          </a:bodyPr>
          <a:lstStyle/>
          <a:p>
            <a:r>
              <a:rPr lang="en-US" sz="2400" b="1" dirty="0" smtClean="0">
                <a:solidFill>
                  <a:srgbClr val="002060"/>
                </a:solidFill>
              </a:rPr>
              <a:t>48%</a:t>
            </a:r>
            <a:endParaRPr lang="en-US" sz="2400" b="1" dirty="0">
              <a:solidFill>
                <a:srgbClr val="002060"/>
              </a:solidFill>
            </a:endParaRPr>
          </a:p>
        </p:txBody>
      </p:sp>
      <p:sp>
        <p:nvSpPr>
          <p:cNvPr id="14" name="Rectangle 13"/>
          <p:cNvSpPr/>
          <p:nvPr/>
        </p:nvSpPr>
        <p:spPr>
          <a:xfrm>
            <a:off x="6086474" y="4985266"/>
            <a:ext cx="1015021" cy="461665"/>
          </a:xfrm>
          <a:prstGeom prst="rect">
            <a:avLst/>
          </a:prstGeom>
        </p:spPr>
        <p:txBody>
          <a:bodyPr wrap="none">
            <a:spAutoFit/>
          </a:bodyPr>
          <a:lstStyle/>
          <a:p>
            <a:r>
              <a:rPr lang="en-US" sz="2400" b="1" dirty="0" smtClean="0">
                <a:solidFill>
                  <a:srgbClr val="FF0000"/>
                </a:solidFill>
              </a:rPr>
              <a:t>48%</a:t>
            </a:r>
            <a:endParaRPr lang="en-US" sz="2400" b="1" dirty="0">
              <a:solidFill>
                <a:srgbClr val="FF0000"/>
              </a:solidFill>
            </a:endParaRPr>
          </a:p>
        </p:txBody>
      </p:sp>
      <p:sp>
        <p:nvSpPr>
          <p:cNvPr id="15" name="TextBox 14"/>
          <p:cNvSpPr txBox="1"/>
          <p:nvPr/>
        </p:nvSpPr>
        <p:spPr>
          <a:xfrm>
            <a:off x="4495800" y="6172200"/>
            <a:ext cx="3962401" cy="246221"/>
          </a:xfrm>
          <a:prstGeom prst="rect">
            <a:avLst/>
          </a:prstGeom>
          <a:noFill/>
        </p:spPr>
        <p:txBody>
          <a:bodyPr wrap="square" rtlCol="0">
            <a:spAutoFit/>
          </a:bodyPr>
          <a:lstStyle/>
          <a:p>
            <a:pPr algn="r"/>
            <a:r>
              <a:rPr lang="en-US" sz="1000" dirty="0" smtClean="0"/>
              <a:t>CNN/Opinion research 9/8-9/11 </a:t>
            </a:r>
            <a:endParaRPr lang="en-US" sz="1000" dirty="0"/>
          </a:p>
        </p:txBody>
      </p:sp>
    </p:spTree>
    <p:extLst>
      <p:ext uri="{BB962C8B-B14F-4D97-AF65-F5344CB8AC3E}">
        <p14:creationId xmlns:p14="http://schemas.microsoft.com/office/powerpoint/2010/main" val="2893507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677</TotalTime>
  <Words>1255</Words>
  <Application>Microsoft Office PowerPoint</Application>
  <PresentationFormat>On-screen Show (4:3)</PresentationFormat>
  <Paragraphs>184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Aspect</vt:lpstr>
      <vt:lpstr>Federal Policy Update</vt:lpstr>
      <vt:lpstr>An Effort on Three Fronts</vt:lpstr>
      <vt:lpstr>Regional Policy</vt:lpstr>
      <vt:lpstr>REGIONAL POLICIES &amp; OUTREACH</vt:lpstr>
      <vt:lpstr>Federal Legislation</vt:lpstr>
      <vt:lpstr>2014 Mid-term Elections</vt:lpstr>
      <vt:lpstr>PowerPoint Presentation</vt:lpstr>
      <vt:lpstr>Seats Likely to go Republican</vt:lpstr>
      <vt:lpstr>New Hampshire Senate Race</vt:lpstr>
      <vt:lpstr>Other Senate Races to Watch</vt:lpstr>
      <vt:lpstr>“Lame Duck” Agenda</vt:lpstr>
      <vt:lpstr>IF DEMOCRATS WIN SENATE</vt:lpstr>
      <vt:lpstr>IF REPUBLICANS WIN SENATE</vt:lpstr>
      <vt:lpstr>IF THERE IS A TIE</vt:lpstr>
      <vt:lpstr>Federal Regulations</vt:lpstr>
      <vt:lpstr> FIVE MOST FREQUENTLY CITED FEDERAL REGULATORY VIOLATIONS</vt:lpstr>
      <vt:lpstr>#1. CDL Driver Failure to Wear Seatbelt</vt:lpstr>
      <vt:lpstr>#2. Shipping Paper Entries Not in Required Sequence</vt:lpstr>
      <vt:lpstr>#3. Failure to Provide Emergency Response Phone Number on Shipping Paper</vt:lpstr>
      <vt:lpstr>#4. Failure to Provide SPCC Secondary Containment for Parked Trucks</vt:lpstr>
      <vt:lpstr>#4. Failure to Provide SPCC Secondary Containment for Parked Trucks (continued)</vt:lpstr>
      <vt:lpstr># 5. IRS DYED FUEL DISPENSER LABELS</vt:lpstr>
      <vt:lpstr># 5. IRS DYED FUEL DISPENSER LABELS (Continued)</vt:lpstr>
      <vt:lpstr>Thank you for your support!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Policy Update</dc:title>
  <dc:creator>Jim Collura</dc:creator>
  <cp:lastModifiedBy>Jim Collura</cp:lastModifiedBy>
  <cp:revision>69</cp:revision>
  <dcterms:created xsi:type="dcterms:W3CDTF">2014-09-21T23:11:47Z</dcterms:created>
  <dcterms:modified xsi:type="dcterms:W3CDTF">2014-09-23T03:35:13Z</dcterms:modified>
</cp:coreProperties>
</file>